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33" r:id="rId36"/>
    <p:sldId id="316" r:id="rId37"/>
    <p:sldId id="334" r:id="rId38"/>
    <p:sldId id="317" r:id="rId39"/>
    <p:sldId id="294" r:id="rId40"/>
    <p:sldId id="296" r:id="rId41"/>
    <p:sldId id="335" r:id="rId42"/>
    <p:sldId id="318" r:id="rId43"/>
    <p:sldId id="338" r:id="rId44"/>
    <p:sldId id="319" r:id="rId45"/>
    <p:sldId id="339" r:id="rId46"/>
    <p:sldId id="321" r:id="rId47"/>
    <p:sldId id="322" r:id="rId48"/>
    <p:sldId id="323" r:id="rId49"/>
    <p:sldId id="324" r:id="rId50"/>
    <p:sldId id="288" r:id="rId51"/>
    <p:sldId id="289" r:id="rId52"/>
    <p:sldId id="320" r:id="rId53"/>
    <p:sldId id="336" r:id="rId54"/>
    <p:sldId id="337"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648402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arthigat/SpaceY-s-new-rocket-launch-prediction/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karthigat/SpaceY-s-new-rocket-launch-prediction/blob/main/EDA%20with%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rthigat/SpaceY-s-new-rocket-launch-prediction/blob/main/Spacex_SQL_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rthigat/SpaceY-s-new-rocket-launch-prediction/blob/main/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rthigat/SpaceY-s-new-rocket-launch-prediction/blob/main/dashboard_plt.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arthigat/SpaceY-s-new-rocket-launch-prediction/blob/main/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arthigat/SpaceY-s-new-rocket-launch-prediction/blob/main/Collecting%20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arthigat/SpaceY-s-new-rocket-launch-prediction/blob/mai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Karthiga Thangavelu</a:t>
            </a:r>
          </a:p>
          <a:p>
            <a:r>
              <a:rPr lang="en-US" dirty="0">
                <a:solidFill>
                  <a:schemeClr val="bg2"/>
                </a:solidFill>
                <a:latin typeface="Abadi" panose="020B0604020104020204" pitchFamily="34" charset="0"/>
                <a:ea typeface="SF Pro" pitchFamily="2" charset="0"/>
                <a:cs typeface="SF Pro" pitchFamily="2" charset="0"/>
              </a:rPr>
              <a:t>5/23/2023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825625"/>
            <a:ext cx="5730766" cy="4351338"/>
          </a:xfrm>
          <a:prstGeom prst="rect">
            <a:avLst/>
          </a:prstGeom>
        </p:spPr>
        <p:txBody>
          <a:bodyPr/>
          <a:lstStyle/>
          <a:p>
            <a:r>
              <a:rPr lang="en-US" sz="2200" dirty="0">
                <a:solidFill>
                  <a:schemeClr val="accent3">
                    <a:lumMod val="25000"/>
                  </a:schemeClr>
                </a:solidFill>
                <a:latin typeface="Abadi" panose="020B0604020104020204" pitchFamily="34" charset="0"/>
              </a:rPr>
              <a:t>In data wrangling the null values and datatypes are analyzed</a:t>
            </a:r>
          </a:p>
          <a:p>
            <a:r>
              <a:rPr lang="en-US" sz="2200" dirty="0">
                <a:solidFill>
                  <a:schemeClr val="accent3">
                    <a:lumMod val="25000"/>
                  </a:schemeClr>
                </a:solidFill>
                <a:latin typeface="Abadi" panose="020B0604020104020204" pitchFamily="34" charset="0"/>
              </a:rPr>
              <a:t>The bad outcomes which failed in land, ocean, and from ship are assigned to 0 and successful launches are assigned as 1.</a:t>
            </a:r>
          </a:p>
          <a:p>
            <a:r>
              <a:rPr lang="en-US" sz="2200" dirty="0">
                <a:solidFill>
                  <a:schemeClr val="accent3">
                    <a:lumMod val="25000"/>
                  </a:schemeClr>
                </a:solidFill>
                <a:latin typeface="Abadi" panose="020B0604020104020204" pitchFamily="34" charset="0"/>
                <a:hlinkClick r:id="rId3"/>
              </a:rPr>
              <a:t>https://github.com/karthigat/SpaceY-s-new-rocket-launch-prediction/blob/main/Data%20Wrangling.ipynb</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9" name="Rectangle 8">
            <a:extLst>
              <a:ext uri="{FF2B5EF4-FFF2-40B4-BE49-F238E27FC236}">
                <a16:creationId xmlns:a16="http://schemas.microsoft.com/office/drawing/2014/main" id="{C5C66E86-6A85-8EE3-773F-8C2151E0143C}"/>
              </a:ext>
            </a:extLst>
          </p:cNvPr>
          <p:cNvSpPr/>
          <p:nvPr/>
        </p:nvSpPr>
        <p:spPr>
          <a:xfrm>
            <a:off x="8113987" y="1373680"/>
            <a:ext cx="2638096" cy="903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a:t>
            </a:r>
          </a:p>
        </p:txBody>
      </p:sp>
      <p:sp>
        <p:nvSpPr>
          <p:cNvPr id="11" name="Rectangle 10">
            <a:extLst>
              <a:ext uri="{FF2B5EF4-FFF2-40B4-BE49-F238E27FC236}">
                <a16:creationId xmlns:a16="http://schemas.microsoft.com/office/drawing/2014/main" id="{6453A8EE-3BE9-A79F-5D50-24D2E362BEF3}"/>
              </a:ext>
            </a:extLst>
          </p:cNvPr>
          <p:cNvSpPr/>
          <p:nvPr/>
        </p:nvSpPr>
        <p:spPr>
          <a:xfrm>
            <a:off x="8113987" y="2977055"/>
            <a:ext cx="2638096" cy="903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Analyze datatypes and null values</a:t>
            </a:r>
          </a:p>
        </p:txBody>
      </p:sp>
      <p:sp>
        <p:nvSpPr>
          <p:cNvPr id="12" name="Rectangle 11">
            <a:extLst>
              <a:ext uri="{FF2B5EF4-FFF2-40B4-BE49-F238E27FC236}">
                <a16:creationId xmlns:a16="http://schemas.microsoft.com/office/drawing/2014/main" id="{92725320-90B0-49EE-0800-0A21FCB03F09}"/>
              </a:ext>
            </a:extLst>
          </p:cNvPr>
          <p:cNvSpPr/>
          <p:nvPr/>
        </p:nvSpPr>
        <p:spPr>
          <a:xfrm>
            <a:off x="8113987" y="4605331"/>
            <a:ext cx="2638096" cy="903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Assign 0 to bad outcomes and 1 to successful launches</a:t>
            </a:r>
          </a:p>
        </p:txBody>
      </p:sp>
      <p:cxnSp>
        <p:nvCxnSpPr>
          <p:cNvPr id="14" name="Straight Arrow Connector 13">
            <a:extLst>
              <a:ext uri="{FF2B5EF4-FFF2-40B4-BE49-F238E27FC236}">
                <a16:creationId xmlns:a16="http://schemas.microsoft.com/office/drawing/2014/main" id="{628B8125-1E7D-2A04-9CC0-3E20FBD9498A}"/>
              </a:ext>
            </a:extLst>
          </p:cNvPr>
          <p:cNvCxnSpPr>
            <a:stCxn id="9" idx="2"/>
            <a:endCxn id="11" idx="0"/>
          </p:cNvCxnSpPr>
          <p:nvPr/>
        </p:nvCxnSpPr>
        <p:spPr>
          <a:xfrm>
            <a:off x="9433035" y="2277570"/>
            <a:ext cx="0" cy="699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A66C2BC-A6AE-87F4-82B6-CEA6320AF316}"/>
              </a:ext>
            </a:extLst>
          </p:cNvPr>
          <p:cNvCxnSpPr>
            <a:stCxn id="11" idx="2"/>
            <a:endCxn id="12" idx="0"/>
          </p:cNvCxnSpPr>
          <p:nvPr/>
        </p:nvCxnSpPr>
        <p:spPr>
          <a:xfrm>
            <a:off x="9433035" y="3880945"/>
            <a:ext cx="0" cy="724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charts were plot between Payload Mass vs Flight Number, Launch Site vs Flight Number, Payload Mass vs Launch Site, Flight Number vs Class, Flight Number vs Orbit, Payload Mass vs Orbit, Date vs Class, </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is used for finding the relationship between the two features that contribute to the outcome of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bar chart is used for the success rate of each orbit where it is plotted between flight number and class.</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https://github.com/karthigat/SpaceY-s-new-rocket-launch-prediction/blob/main/EDA%20with%20Visualization.ipynb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For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magic function is used to query the table.</a:t>
            </a:r>
          </a:p>
          <a:p>
            <a:pPr>
              <a:lnSpc>
                <a:spcPct val="100000"/>
              </a:lnSpc>
              <a:spcBef>
                <a:spcPts val="1400"/>
              </a:spcBef>
            </a:pPr>
            <a:r>
              <a:rPr lang="en-US" sz="1800" dirty="0">
                <a:solidFill>
                  <a:schemeClr val="accent3">
                    <a:lumMod val="25000"/>
                  </a:schemeClr>
                </a:solidFill>
                <a:latin typeface="Abadi" panose="020B0604020104020204" pitchFamily="34" charset="0"/>
              </a:rPr>
              <a:t>Display unique launch site</a:t>
            </a:r>
          </a:p>
          <a:p>
            <a:pPr>
              <a:lnSpc>
                <a:spcPct val="100000"/>
              </a:lnSpc>
              <a:spcBef>
                <a:spcPts val="1400"/>
              </a:spcBef>
            </a:pPr>
            <a:r>
              <a:rPr lang="en-US" sz="1800" dirty="0">
                <a:solidFill>
                  <a:schemeClr val="accent3">
                    <a:lumMod val="25000"/>
                  </a:schemeClr>
                </a:solidFill>
                <a:latin typeface="Abadi" panose="020B0604020104020204" pitchFamily="34" charset="0"/>
              </a:rPr>
              <a:t>Display launch site starts with CCA</a:t>
            </a:r>
          </a:p>
          <a:p>
            <a:pPr>
              <a:lnSpc>
                <a:spcPct val="100000"/>
              </a:lnSpc>
              <a:spcBef>
                <a:spcPts val="1400"/>
              </a:spcBef>
            </a:pPr>
            <a:r>
              <a:rPr lang="en-US" sz="1800" dirty="0">
                <a:solidFill>
                  <a:schemeClr val="accent3">
                    <a:lumMod val="25000"/>
                  </a:schemeClr>
                </a:solidFill>
                <a:latin typeface="Abadi" panose="020B0604020104020204" pitchFamily="34" charset="0"/>
              </a:rPr>
              <a:t>Display total payload mass and average payload mass</a:t>
            </a:r>
          </a:p>
          <a:p>
            <a:pPr>
              <a:lnSpc>
                <a:spcPct val="100000"/>
              </a:lnSpc>
              <a:spcBef>
                <a:spcPts val="1400"/>
              </a:spcBef>
            </a:pPr>
            <a:r>
              <a:rPr lang="en-US" sz="1800" dirty="0">
                <a:solidFill>
                  <a:schemeClr val="accent3">
                    <a:lumMod val="25000"/>
                  </a:schemeClr>
                </a:solidFill>
                <a:latin typeface="Abadi" panose="020B0604020104020204" pitchFamily="34" charset="0"/>
              </a:rPr>
              <a:t>Select the first landing of success on ground and select success on drone for payload mass between 4000 and 6000</a:t>
            </a:r>
          </a:p>
          <a:p>
            <a:pPr>
              <a:lnSpc>
                <a:spcPct val="100000"/>
              </a:lnSpc>
              <a:spcBef>
                <a:spcPts val="1400"/>
              </a:spcBef>
            </a:pPr>
            <a:r>
              <a:rPr lang="en-US" sz="1800" dirty="0">
                <a:solidFill>
                  <a:schemeClr val="accent3">
                    <a:lumMod val="25000"/>
                  </a:schemeClr>
                </a:solidFill>
                <a:latin typeface="Abadi" panose="020B0604020104020204" pitchFamily="34" charset="0"/>
              </a:rPr>
              <a:t>Select the success outcome and the booster versions</a:t>
            </a:r>
          </a:p>
          <a:p>
            <a:pPr>
              <a:lnSpc>
                <a:spcPct val="100000"/>
              </a:lnSpc>
              <a:spcBef>
                <a:spcPts val="1400"/>
              </a:spcBef>
            </a:pPr>
            <a:r>
              <a:rPr lang="en-US" sz="1800" dirty="0">
                <a:solidFill>
                  <a:schemeClr val="accent3">
                    <a:lumMod val="25000"/>
                  </a:schemeClr>
                </a:solidFill>
                <a:latin typeface="Abadi" panose="020B0604020104020204" pitchFamily="34" charset="0"/>
              </a:rPr>
              <a:t>Select the launches that are in the year 2015 and landing outcome between 2010 and 2017.</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https://github.com/karthigat/SpaceY-s-new-rocket-launch-prediction/blob/main/Spacex_SQL_data.ipynb</a:t>
            </a:r>
            <a:endParaRPr lang="en-US" dirty="0"/>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makes it easy to visualize data. The circles in map object is used to highlight circle area on a specific coordinates. The circle is to show the launch site of rocket.</a:t>
            </a:r>
          </a:p>
          <a:p>
            <a:pPr>
              <a:lnSpc>
                <a:spcPct val="100000"/>
              </a:lnSpc>
              <a:spcBef>
                <a:spcPts val="1400"/>
              </a:spcBef>
            </a:pPr>
            <a:r>
              <a:rPr lang="en-US" sz="2200" dirty="0">
                <a:solidFill>
                  <a:schemeClr val="accent3">
                    <a:lumMod val="25000"/>
                  </a:schemeClr>
                </a:solidFill>
                <a:latin typeface="Abadi" panose="020B0604020104020204" pitchFamily="34" charset="0"/>
              </a:rPr>
              <a:t>Marker are created to specify the location, marker cluster are used to group the location, and </a:t>
            </a:r>
            <a:r>
              <a:rPr lang="en-US" sz="2200" dirty="0" err="1">
                <a:solidFill>
                  <a:schemeClr val="accent3">
                    <a:lumMod val="25000"/>
                  </a:schemeClr>
                </a:solidFill>
                <a:latin typeface="Abadi" panose="020B0604020104020204" pitchFamily="34" charset="0"/>
              </a:rPr>
              <a:t>marker_color</a:t>
            </a:r>
            <a:r>
              <a:rPr lang="en-US" sz="2200" dirty="0">
                <a:solidFill>
                  <a:schemeClr val="accent3">
                    <a:lumMod val="25000"/>
                  </a:schemeClr>
                </a:solidFill>
                <a:latin typeface="Abadi" panose="020B0604020104020204" pitchFamily="34" charset="0"/>
              </a:rPr>
              <a:t> is used to differentiate between success and fail of the launch. The marker are added to visualize launch site of rocket.</a:t>
            </a:r>
          </a:p>
          <a:p>
            <a:pPr>
              <a:lnSpc>
                <a:spcPct val="100000"/>
              </a:lnSpc>
              <a:spcBef>
                <a:spcPts val="1400"/>
              </a:spcBef>
            </a:pPr>
            <a:r>
              <a:rPr lang="en-US" sz="2200" dirty="0">
                <a:solidFill>
                  <a:schemeClr val="accent3">
                    <a:lumMod val="25000"/>
                  </a:schemeClr>
                </a:solidFill>
                <a:latin typeface="Abadi" panose="020B0604020104020204" pitchFamily="34" charset="0"/>
              </a:rPr>
              <a:t>In line, polyline are used to show the line between the coastal region and the launch site.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https://github.com/karthigat/SpaceY-s-new-rocket-launch-prediction/blob/main/Interactive%20Map%20with%20Folium.ipynb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dashboard pie chart, slider, and scatter plot are added to dashboard. The drop down has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Pie chart are to see success and failure rate of rocket launch for each site. Slider gives the minimum payload and maximum payload.</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is between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and payloads.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https://github.com/karthigat/SpaceY-s-new-rocket-launch-prediction/blob/main/dashboard_plt.py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Split the dataset into test  and train. Set the parameter such as C, penalty, and solver.</a:t>
            </a:r>
          </a:p>
          <a:p>
            <a:pPr>
              <a:lnSpc>
                <a:spcPct val="100000"/>
              </a:lnSpc>
              <a:spcBef>
                <a:spcPts val="1400"/>
              </a:spcBef>
            </a:pPr>
            <a:r>
              <a:rPr lang="en-US" sz="2200" dirty="0">
                <a:solidFill>
                  <a:schemeClr val="accent3">
                    <a:lumMod val="25000"/>
                  </a:schemeClr>
                </a:solidFill>
                <a:latin typeface="Abadi" panose="020B0604020104020204" pitchFamily="34" charset="0"/>
              </a:rPr>
              <a:t>Using the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choose the best model for training. </a:t>
            </a:r>
          </a:p>
          <a:p>
            <a:pPr>
              <a:lnSpc>
                <a:spcPct val="100000"/>
              </a:lnSpc>
              <a:spcBef>
                <a:spcPts val="1400"/>
              </a:spcBef>
            </a:pPr>
            <a:r>
              <a:rPr lang="en-US" sz="2200" dirty="0">
                <a:solidFill>
                  <a:schemeClr val="accent3">
                    <a:lumMod val="25000"/>
                  </a:schemeClr>
                </a:solidFill>
                <a:latin typeface="Abadi" panose="020B0604020104020204" pitchFamily="34" charset="0"/>
              </a:rPr>
              <a:t>Linear regression, SVM, Decision Tree, and K-Nearest Neighbor are the algorithms used for training rocket launch and find the best model based 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https://github.com/karthigat/SpaceY-s-new-rocket-launch-prediction/blob/main/Prediction.ipynb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2F797054-AAC4-E40A-2971-7935760E0F19}"/>
              </a:ext>
            </a:extLst>
          </p:cNvPr>
          <p:cNvSpPr/>
          <p:nvPr/>
        </p:nvSpPr>
        <p:spPr>
          <a:xfrm>
            <a:off x="7020910" y="1545021"/>
            <a:ext cx="1693862" cy="8618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Split test and train </a:t>
            </a:r>
          </a:p>
        </p:txBody>
      </p:sp>
      <p:sp>
        <p:nvSpPr>
          <p:cNvPr id="6" name="Rectangle 5">
            <a:extLst>
              <a:ext uri="{FF2B5EF4-FFF2-40B4-BE49-F238E27FC236}">
                <a16:creationId xmlns:a16="http://schemas.microsoft.com/office/drawing/2014/main" id="{DA9CCAC9-4C0F-3B32-2A6C-700D2F1C95D9}"/>
              </a:ext>
            </a:extLst>
          </p:cNvPr>
          <p:cNvSpPr/>
          <p:nvPr/>
        </p:nvSpPr>
        <p:spPr>
          <a:xfrm>
            <a:off x="9591748" y="1545021"/>
            <a:ext cx="2263921" cy="8883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Assign parameters such as C, penalty as l2 , and solver as </a:t>
            </a:r>
            <a:r>
              <a:rPr lang="en-US" dirty="0" err="1"/>
              <a:t>lbfgs</a:t>
            </a:r>
            <a:r>
              <a:rPr lang="en-US" dirty="0"/>
              <a:t> </a:t>
            </a:r>
          </a:p>
        </p:txBody>
      </p:sp>
      <p:sp>
        <p:nvSpPr>
          <p:cNvPr id="7" name="Rectangle 6">
            <a:extLst>
              <a:ext uri="{FF2B5EF4-FFF2-40B4-BE49-F238E27FC236}">
                <a16:creationId xmlns:a16="http://schemas.microsoft.com/office/drawing/2014/main" id="{FA4EA917-7A28-C0A6-0EE9-FBF836B4A8A9}"/>
              </a:ext>
            </a:extLst>
          </p:cNvPr>
          <p:cNvSpPr/>
          <p:nvPr/>
        </p:nvSpPr>
        <p:spPr>
          <a:xfrm>
            <a:off x="9599101" y="3006530"/>
            <a:ext cx="2263921" cy="109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 logistic regression, tree decision, </a:t>
            </a:r>
            <a:r>
              <a:rPr lang="en-US" dirty="0" err="1"/>
              <a:t>svm</a:t>
            </a:r>
            <a:r>
              <a:rPr lang="en-US" dirty="0"/>
              <a:t>, and </a:t>
            </a:r>
            <a:r>
              <a:rPr lang="en-US" dirty="0" err="1"/>
              <a:t>knn</a:t>
            </a:r>
            <a:endParaRPr lang="en-US" dirty="0"/>
          </a:p>
        </p:txBody>
      </p:sp>
      <p:sp>
        <p:nvSpPr>
          <p:cNvPr id="8" name="Rectangle 7">
            <a:extLst>
              <a:ext uri="{FF2B5EF4-FFF2-40B4-BE49-F238E27FC236}">
                <a16:creationId xmlns:a16="http://schemas.microsoft.com/office/drawing/2014/main" id="{29805838-D31C-6DE9-1604-A75FE2F32A4C}"/>
              </a:ext>
            </a:extLst>
          </p:cNvPr>
          <p:cNvSpPr/>
          <p:nvPr/>
        </p:nvSpPr>
        <p:spPr>
          <a:xfrm>
            <a:off x="7020910" y="3125712"/>
            <a:ext cx="1693862" cy="8618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Find the best params and score</a:t>
            </a:r>
          </a:p>
        </p:txBody>
      </p:sp>
      <p:sp>
        <p:nvSpPr>
          <p:cNvPr id="9" name="Rectangle 8">
            <a:extLst>
              <a:ext uri="{FF2B5EF4-FFF2-40B4-BE49-F238E27FC236}">
                <a16:creationId xmlns:a16="http://schemas.microsoft.com/office/drawing/2014/main" id="{29C94E12-439E-DA32-F351-C1E21A829427}"/>
              </a:ext>
            </a:extLst>
          </p:cNvPr>
          <p:cNvSpPr/>
          <p:nvPr/>
        </p:nvSpPr>
        <p:spPr>
          <a:xfrm>
            <a:off x="7020910" y="4707396"/>
            <a:ext cx="1693862" cy="16119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 the successful landing and plot the confusion matric</a:t>
            </a:r>
          </a:p>
        </p:txBody>
      </p:sp>
      <p:sp>
        <p:nvSpPr>
          <p:cNvPr id="10" name="Rectangle 9">
            <a:extLst>
              <a:ext uri="{FF2B5EF4-FFF2-40B4-BE49-F238E27FC236}">
                <a16:creationId xmlns:a16="http://schemas.microsoft.com/office/drawing/2014/main" id="{2767948C-9160-643E-ED65-540600152292}"/>
              </a:ext>
            </a:extLst>
          </p:cNvPr>
          <p:cNvSpPr/>
          <p:nvPr/>
        </p:nvSpPr>
        <p:spPr>
          <a:xfrm>
            <a:off x="9639681" y="4820608"/>
            <a:ext cx="2080202" cy="13563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Compare all 4 models score and find the best model to predict based on accuracy </a:t>
            </a:r>
          </a:p>
        </p:txBody>
      </p:sp>
      <p:cxnSp>
        <p:nvCxnSpPr>
          <p:cNvPr id="12" name="Straight Arrow Connector 11">
            <a:extLst>
              <a:ext uri="{FF2B5EF4-FFF2-40B4-BE49-F238E27FC236}">
                <a16:creationId xmlns:a16="http://schemas.microsoft.com/office/drawing/2014/main" id="{BFA18B20-300F-5086-B2E2-AD4457E9646A}"/>
              </a:ext>
            </a:extLst>
          </p:cNvPr>
          <p:cNvCxnSpPr>
            <a:stCxn id="2" idx="3"/>
            <a:endCxn id="6" idx="1"/>
          </p:cNvCxnSpPr>
          <p:nvPr/>
        </p:nvCxnSpPr>
        <p:spPr>
          <a:xfrm>
            <a:off x="8714772" y="1975945"/>
            <a:ext cx="876976" cy="132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2F23F71-E6E5-7E97-47E8-7AF54CD1300C}"/>
              </a:ext>
            </a:extLst>
          </p:cNvPr>
          <p:cNvCxnSpPr>
            <a:cxnSpLocks/>
            <a:stCxn id="6" idx="2"/>
            <a:endCxn id="7" idx="0"/>
          </p:cNvCxnSpPr>
          <p:nvPr/>
        </p:nvCxnSpPr>
        <p:spPr>
          <a:xfrm>
            <a:off x="10723709" y="2433344"/>
            <a:ext cx="7353" cy="573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389FEC5D-4C87-B9EF-1B6D-B27A99923E5A}"/>
              </a:ext>
            </a:extLst>
          </p:cNvPr>
          <p:cNvCxnSpPr>
            <a:cxnSpLocks/>
            <a:stCxn id="7" idx="1"/>
            <a:endCxn id="8" idx="3"/>
          </p:cNvCxnSpPr>
          <p:nvPr/>
        </p:nvCxnSpPr>
        <p:spPr>
          <a:xfrm flipH="1">
            <a:off x="8714772" y="3552450"/>
            <a:ext cx="884329" cy="4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A52049-5A20-DB98-B864-5312934B1B29}"/>
              </a:ext>
            </a:extLst>
          </p:cNvPr>
          <p:cNvCxnSpPr>
            <a:cxnSpLocks/>
            <a:stCxn id="8" idx="2"/>
            <a:endCxn id="9" idx="0"/>
          </p:cNvCxnSpPr>
          <p:nvPr/>
        </p:nvCxnSpPr>
        <p:spPr>
          <a:xfrm>
            <a:off x="7867841" y="3987560"/>
            <a:ext cx="0" cy="719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BBF03A5-B93D-C66A-CA0A-EE8B22A6CE1B}"/>
              </a:ext>
            </a:extLst>
          </p:cNvPr>
          <p:cNvCxnSpPr>
            <a:cxnSpLocks/>
          </p:cNvCxnSpPr>
          <p:nvPr/>
        </p:nvCxnSpPr>
        <p:spPr>
          <a:xfrm>
            <a:off x="8714772" y="5273793"/>
            <a:ext cx="924909" cy="295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09545"/>
            <a:ext cx="10515599" cy="231766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CCAFS SLC 40 with earliest flight has lot of failed attempts than later flights.</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 4E has few flight attempts where most of the flights are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 Similarly, KSC LC 39A has most of the successful landing in </a:t>
            </a:r>
            <a:r>
              <a:rPr lang="en-US" sz="1800">
                <a:solidFill>
                  <a:schemeClr val="accent3">
                    <a:lumMod val="25000"/>
                  </a:schemeClr>
                </a:solidFill>
                <a:latin typeface="Abadi" panose="020B0604020104020204" pitchFamily="34" charset="0"/>
              </a:rPr>
              <a:t>later flights. </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548828F5-45B6-0E48-1557-C107A33F99A5}"/>
              </a:ext>
            </a:extLst>
          </p:cNvPr>
          <p:cNvPicPr>
            <a:picLocks noChangeAspect="1"/>
          </p:cNvPicPr>
          <p:nvPr/>
        </p:nvPicPr>
        <p:blipFill>
          <a:blip r:embed="rId3"/>
          <a:stretch>
            <a:fillRect/>
          </a:stretch>
        </p:blipFill>
        <p:spPr>
          <a:xfrm>
            <a:off x="483476" y="1296195"/>
            <a:ext cx="11708524" cy="265676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1738" y="4130565"/>
            <a:ext cx="11372193" cy="20179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 40 has high success rate for payload mass over than 8000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 4E has high success rate for payload mass over than1500</a:t>
            </a:r>
          </a:p>
          <a:p>
            <a:pPr lvl="1">
              <a:lnSpc>
                <a:spcPct val="100000"/>
              </a:lnSpc>
              <a:spcBef>
                <a:spcPts val="1400"/>
              </a:spcBef>
            </a:pPr>
            <a:r>
              <a:rPr lang="en-US" sz="1800" dirty="0">
                <a:solidFill>
                  <a:schemeClr val="accent3">
                    <a:lumMod val="25000"/>
                  </a:schemeClr>
                </a:solidFill>
                <a:latin typeface="Abadi" panose="020B0604020104020204" pitchFamily="34" charset="0"/>
              </a:rPr>
              <a:t>KSC LC 39A launch site has between 2000 and 5000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0740F61-7B83-701C-BF6D-CBCF41410F22}"/>
              </a:ext>
            </a:extLst>
          </p:cNvPr>
          <p:cNvPicPr>
            <a:picLocks noChangeAspect="1"/>
          </p:cNvPicPr>
          <p:nvPr/>
        </p:nvPicPr>
        <p:blipFill>
          <a:blip r:embed="rId3"/>
          <a:stretch>
            <a:fillRect/>
          </a:stretch>
        </p:blipFill>
        <p:spPr>
          <a:xfrm>
            <a:off x="241738" y="1336161"/>
            <a:ext cx="11372193" cy="256241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492185"/>
            <a:ext cx="10822899" cy="17421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orbit type ES-L1, GEO, HEO, SSO has high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The other orbit type 	VLEO, LEO, MEO, PO, ISS, GTO has success rate between 85 and 55 percentage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F61AF49-3E08-517A-DA8C-9AF6092CD74C}"/>
              </a:ext>
            </a:extLst>
          </p:cNvPr>
          <p:cNvPicPr>
            <a:picLocks noChangeAspect="1"/>
          </p:cNvPicPr>
          <p:nvPr/>
        </p:nvPicPr>
        <p:blipFill>
          <a:blip r:embed="rId3"/>
          <a:stretch>
            <a:fillRect/>
          </a:stretch>
        </p:blipFill>
        <p:spPr>
          <a:xfrm>
            <a:off x="2459421" y="1397876"/>
            <a:ext cx="7809186" cy="262183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24854"/>
            <a:ext cx="10970044" cy="172369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LEO, ISS, and PO success rate are high when the flight number is high</a:t>
            </a:r>
          </a:p>
          <a:p>
            <a:pPr lvl="1">
              <a:lnSpc>
                <a:spcPct val="100000"/>
              </a:lnSpc>
              <a:spcBef>
                <a:spcPts val="1400"/>
              </a:spcBef>
            </a:pPr>
            <a:r>
              <a:rPr lang="en-US" sz="1800" dirty="0">
                <a:solidFill>
                  <a:schemeClr val="accent3">
                    <a:lumMod val="25000"/>
                  </a:schemeClr>
                </a:solidFill>
                <a:latin typeface="Abadi" panose="020B0604020104020204" pitchFamily="34" charset="0"/>
              </a:rPr>
              <a:t>GTO has 50% success and 50% failure for flight number</a:t>
            </a:r>
          </a:p>
          <a:p>
            <a:pPr lvl="1">
              <a:lnSpc>
                <a:spcPct val="100000"/>
              </a:lnSpc>
              <a:spcBef>
                <a:spcPts val="1400"/>
              </a:spcBef>
            </a:pPr>
            <a:r>
              <a:rPr lang="en-US" sz="1800" dirty="0">
                <a:solidFill>
                  <a:schemeClr val="accent3">
                    <a:lumMod val="25000"/>
                  </a:schemeClr>
                </a:solidFill>
                <a:latin typeface="Abadi" panose="020B0604020104020204" pitchFamily="34" charset="0"/>
              </a:rPr>
              <a:t>ES-L1, SSO, MEO, HEO, and VLEO has high success rate for higher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19A8E82-5838-B5B4-6A64-8F7EB28967EF}"/>
              </a:ext>
            </a:extLst>
          </p:cNvPr>
          <p:cNvPicPr>
            <a:picLocks noChangeAspect="1"/>
          </p:cNvPicPr>
          <p:nvPr/>
        </p:nvPicPr>
        <p:blipFill>
          <a:blip r:embed="rId3"/>
          <a:stretch>
            <a:fillRect/>
          </a:stretch>
        </p:blipFill>
        <p:spPr>
          <a:xfrm>
            <a:off x="504497" y="1505709"/>
            <a:ext cx="11456276" cy="24987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2966" y="4256690"/>
            <a:ext cx="11571889" cy="1965434"/>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For LEO, ISS, PO, and GTO success rate is higher for higher fight number</a:t>
            </a:r>
          </a:p>
          <a:p>
            <a:pPr lvl="1">
              <a:lnSpc>
                <a:spcPct val="100000"/>
              </a:lnSpc>
              <a:spcBef>
                <a:spcPts val="1400"/>
              </a:spcBef>
            </a:pPr>
            <a:r>
              <a:rPr lang="en-US" sz="1800" dirty="0">
                <a:solidFill>
                  <a:schemeClr val="accent3">
                    <a:lumMod val="25000"/>
                  </a:schemeClr>
                </a:solidFill>
                <a:latin typeface="Abadi" panose="020B0604020104020204" pitchFamily="34" charset="0"/>
              </a:rPr>
              <a:t>For GTO the success and failure rate fall between flight number 3000 and 7000</a:t>
            </a:r>
          </a:p>
          <a:p>
            <a:pPr lvl="1">
              <a:lnSpc>
                <a:spcPct val="100000"/>
              </a:lnSpc>
              <a:spcBef>
                <a:spcPts val="1400"/>
              </a:spcBef>
            </a:pPr>
            <a:r>
              <a:rPr lang="en-US" sz="1800" dirty="0">
                <a:solidFill>
                  <a:schemeClr val="accent3">
                    <a:lumMod val="25000"/>
                  </a:schemeClr>
                </a:solidFill>
                <a:latin typeface="Abadi" panose="020B0604020104020204" pitchFamily="34" charset="0"/>
              </a:rPr>
              <a:t>For ES-L1, SSO, HEO, and MEO lower the flight number higher the success rate and they lie between 0 and 6000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5AE8911-0B05-7AD5-E509-44A9287F4482}"/>
              </a:ext>
            </a:extLst>
          </p:cNvPr>
          <p:cNvPicPr>
            <a:picLocks noChangeAspect="1"/>
          </p:cNvPicPr>
          <p:nvPr/>
        </p:nvPicPr>
        <p:blipFill>
          <a:blip r:embed="rId3"/>
          <a:stretch>
            <a:fillRect/>
          </a:stretch>
        </p:blipFill>
        <p:spPr>
          <a:xfrm>
            <a:off x="472966" y="1397876"/>
            <a:ext cx="11246068" cy="28679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043649"/>
            <a:ext cx="10980555" cy="21362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On analyzing the success rate, there is fall in year 2015 and 2018 from previous year. But the graph increasing since year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D1B316C3-F096-AA9B-A702-09FEB4CC3778}"/>
              </a:ext>
            </a:extLst>
          </p:cNvPr>
          <p:cNvPicPr>
            <a:picLocks noChangeAspect="1"/>
          </p:cNvPicPr>
          <p:nvPr/>
        </p:nvPicPr>
        <p:blipFill>
          <a:blip r:embed="rId3"/>
          <a:stretch>
            <a:fillRect/>
          </a:stretch>
        </p:blipFill>
        <p:spPr>
          <a:xfrm>
            <a:off x="3510455" y="1408385"/>
            <a:ext cx="6474374" cy="337382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092" y="153133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SPACEXTBL</a:t>
            </a:r>
          </a:p>
          <a:p>
            <a:pPr lvl="1">
              <a:lnSpc>
                <a:spcPct val="100000"/>
              </a:lnSpc>
              <a:spcBef>
                <a:spcPts val="1400"/>
              </a:spcBef>
            </a:pPr>
            <a:r>
              <a:rPr lang="en-US" sz="1800" dirty="0">
                <a:solidFill>
                  <a:schemeClr val="accent3">
                    <a:lumMod val="25000"/>
                  </a:schemeClr>
                </a:solidFill>
                <a:latin typeface="Abadi" panose="020B0604020104020204" pitchFamily="34" charset="0"/>
              </a:rPr>
              <a:t>The </a:t>
            </a:r>
            <a:r>
              <a:rPr lang="en-US" sz="1800" dirty="0" err="1">
                <a:solidFill>
                  <a:schemeClr val="accent3">
                    <a:lumMod val="25000"/>
                  </a:schemeClr>
                </a:solidFill>
                <a:latin typeface="Abadi" panose="020B0604020104020204" pitchFamily="34" charset="0"/>
              </a:rPr>
              <a:t>distinch</a:t>
            </a:r>
            <a:r>
              <a:rPr lang="en-US" sz="1800" dirty="0">
                <a:solidFill>
                  <a:schemeClr val="accent3">
                    <a:lumMod val="25000"/>
                  </a:schemeClr>
                </a:solidFill>
                <a:latin typeface="Abadi" panose="020B0604020104020204" pitchFamily="34" charset="0"/>
              </a:rPr>
              <a:t> clause is used to query the unique launch site from table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C3784696-B147-B4B0-A2B2-9492ECED96CD}"/>
              </a:ext>
            </a:extLst>
          </p:cNvPr>
          <p:cNvGraphicFramePr>
            <a:graphicFrameLocks noGrp="1"/>
          </p:cNvGraphicFramePr>
          <p:nvPr>
            <p:extLst>
              <p:ext uri="{D42A27DB-BD31-4B8C-83A1-F6EECF244321}">
                <p14:modId xmlns:p14="http://schemas.microsoft.com/office/powerpoint/2010/main" val="418515728"/>
              </p:ext>
            </p:extLst>
          </p:nvPr>
        </p:nvGraphicFramePr>
        <p:xfrm>
          <a:off x="3741683" y="2093596"/>
          <a:ext cx="1883978" cy="1463040"/>
        </p:xfrm>
        <a:graphic>
          <a:graphicData uri="http://schemas.openxmlformats.org/drawingml/2006/table">
            <a:tbl>
              <a:tblPr/>
              <a:tblGrid>
                <a:gridCol w="1883978">
                  <a:extLst>
                    <a:ext uri="{9D8B030D-6E8A-4147-A177-3AD203B41FA5}">
                      <a16:colId xmlns:a16="http://schemas.microsoft.com/office/drawing/2014/main" val="3959098971"/>
                    </a:ext>
                  </a:extLst>
                </a:gridCol>
              </a:tblGrid>
              <a:tr h="0">
                <a:tc>
                  <a:txBody>
                    <a:bodyPr/>
                    <a:lstStyle/>
                    <a:p>
                      <a:pPr algn="r" fontAlgn="ctr"/>
                      <a:r>
                        <a:rPr lang="en-US">
                          <a:effectLst/>
                        </a:rPr>
                        <a:t>CCAFS LC-40</a:t>
                      </a:r>
                    </a:p>
                  </a:txBody>
                  <a:tcPr anchor="ctr">
                    <a:lnL>
                      <a:noFill/>
                    </a:lnL>
                    <a:lnR>
                      <a:noFill/>
                    </a:lnR>
                    <a:lnT>
                      <a:noFill/>
                    </a:lnT>
                    <a:lnB>
                      <a:noFill/>
                    </a:lnB>
                    <a:solidFill>
                      <a:srgbClr val="F5F5F5"/>
                    </a:solidFill>
                  </a:tcPr>
                </a:tc>
                <a:extLst>
                  <a:ext uri="{0D108BD9-81ED-4DB2-BD59-A6C34878D82A}">
                    <a16:rowId xmlns:a16="http://schemas.microsoft.com/office/drawing/2014/main" val="3433712683"/>
                  </a:ext>
                </a:extLst>
              </a:tr>
              <a:tr h="0">
                <a:tc>
                  <a:txBody>
                    <a:bodyPr/>
                    <a:lstStyle/>
                    <a:p>
                      <a:pPr algn="r" fontAlgn="ctr"/>
                      <a:r>
                        <a:rPr lang="en-US" dirty="0">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1466455081"/>
                  </a:ext>
                </a:extLst>
              </a:tr>
              <a:tr h="0">
                <a:tc>
                  <a:txBody>
                    <a:bodyPr/>
                    <a:lstStyle/>
                    <a:p>
                      <a:pPr algn="r" fontAlgn="ctr"/>
                      <a:r>
                        <a:rPr lang="en-US" dirty="0">
                          <a:effectLst/>
                        </a:rPr>
                        <a:t>KSC LC-39A</a:t>
                      </a:r>
                    </a:p>
                  </a:txBody>
                  <a:tcPr anchor="ctr">
                    <a:lnL>
                      <a:noFill/>
                    </a:lnL>
                    <a:lnR>
                      <a:noFill/>
                    </a:lnR>
                    <a:lnT>
                      <a:noFill/>
                    </a:lnT>
                    <a:lnB>
                      <a:noFill/>
                    </a:lnB>
                    <a:solidFill>
                      <a:srgbClr val="F5F5F5"/>
                    </a:solidFill>
                  </a:tcPr>
                </a:tc>
                <a:extLst>
                  <a:ext uri="{0D108BD9-81ED-4DB2-BD59-A6C34878D82A}">
                    <a16:rowId xmlns:a16="http://schemas.microsoft.com/office/drawing/2014/main" val="1018237850"/>
                  </a:ext>
                </a:extLst>
              </a:tr>
              <a:tr h="0">
                <a:tc>
                  <a:txBody>
                    <a:bodyPr/>
                    <a:lstStyle/>
                    <a:p>
                      <a:pPr algn="r" fontAlgn="ctr"/>
                      <a:r>
                        <a:rPr lang="en-US" dirty="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1672073854"/>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SPACEXTBL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lvl="1">
              <a:lnSpc>
                <a:spcPct val="100000"/>
              </a:lnSpc>
              <a:spcBef>
                <a:spcPts val="1400"/>
              </a:spcBef>
            </a:pPr>
            <a:r>
              <a:rPr lang="en-US" sz="1800" dirty="0">
                <a:solidFill>
                  <a:schemeClr val="accent3">
                    <a:lumMod val="25000"/>
                  </a:schemeClr>
                </a:solidFill>
                <a:latin typeface="Abadi" panose="020B0604020104020204" pitchFamily="34" charset="0"/>
              </a:rPr>
              <a:t>Using like operator query the launch sites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00E865E-55E5-C8C8-56C1-300A6F04E7F5}"/>
              </a:ext>
            </a:extLst>
          </p:cNvPr>
          <p:cNvPicPr>
            <a:picLocks noChangeAspect="1"/>
          </p:cNvPicPr>
          <p:nvPr/>
        </p:nvPicPr>
        <p:blipFill>
          <a:blip r:embed="rId3"/>
          <a:stretch>
            <a:fillRect/>
          </a:stretch>
        </p:blipFill>
        <p:spPr>
          <a:xfrm>
            <a:off x="1072055" y="2301767"/>
            <a:ext cx="10762594" cy="23963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9745589" cy="46529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 is </a:t>
            </a:r>
            <a:r>
              <a:rPr lang="en-US" sz="1600" b="0" i="0" dirty="0">
                <a:solidFill>
                  <a:srgbClr val="000000"/>
                </a:solidFill>
                <a:effectLst/>
                <a:latin typeface="Helvetica Neue"/>
              </a:rPr>
              <a:t>45596</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as </a:t>
            </a:r>
            <a:r>
              <a:rPr lang="en-US" sz="1800" dirty="0" err="1">
                <a:solidFill>
                  <a:schemeClr val="accent3">
                    <a:lumMod val="25000"/>
                  </a:schemeClr>
                </a:solidFill>
                <a:latin typeface="Abadi" panose="020B0604020104020204" pitchFamily="34" charset="0"/>
              </a:rPr>
              <a:t>total_payload_mass</a:t>
            </a:r>
            <a:r>
              <a:rPr lang="en-US" sz="1800" dirty="0">
                <a:solidFill>
                  <a:schemeClr val="accent3">
                    <a:lumMod val="25000"/>
                  </a:schemeClr>
                </a:solidFill>
                <a:latin typeface="Abadi" panose="020B0604020104020204" pitchFamily="34" charset="0"/>
              </a:rPr>
              <a:t> from SPACEXTBL where Customer = 'NASA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Select customer as NASA (CRS) and using sum function for PAYLOAD_MASS__KG_ from table SPACEXTBL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2928.4</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avg(PAYLOAD_MASS__KG_) from SPACEXTBL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 'F9 v1.1’</a:t>
            </a:r>
          </a:p>
          <a:p>
            <a:pPr lvl="1">
              <a:lnSpc>
                <a:spcPct val="100000"/>
              </a:lnSpc>
              <a:spcBef>
                <a:spcPts val="1400"/>
              </a:spcBef>
            </a:pPr>
            <a:r>
              <a:rPr lang="en-US" sz="1800" dirty="0">
                <a:solidFill>
                  <a:schemeClr val="accent3">
                    <a:lumMod val="25000"/>
                  </a:schemeClr>
                </a:solidFill>
                <a:latin typeface="Abadi" panose="020B0604020104020204" pitchFamily="34" charset="0"/>
              </a:rPr>
              <a:t>Using avg function PAYLOAD_MASS__KG is calculated and using clause where for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F9 v1.1 from </a:t>
            </a:r>
            <a:r>
              <a:rPr lang="en-US" sz="1800" dirty="0" err="1">
                <a:solidFill>
                  <a:schemeClr val="accent3">
                    <a:lumMod val="25000"/>
                  </a:schemeClr>
                </a:solidFill>
                <a:latin typeface="Abadi" panose="020B0604020104020204" pitchFamily="34" charset="0"/>
              </a:rPr>
              <a:t>tabe</a:t>
            </a:r>
            <a:r>
              <a:rPr lang="en-US" sz="1800" dirty="0">
                <a:solidFill>
                  <a:schemeClr val="accent3">
                    <a:lumMod val="25000"/>
                  </a:schemeClr>
                </a:solidFill>
                <a:latin typeface="Abadi" panose="020B0604020104020204" pitchFamily="34" charset="0"/>
              </a:rPr>
              <a:t> SPACEXTBL</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b="0" i="0" dirty="0">
                <a:effectLst/>
                <a:latin typeface="-apple-system"/>
              </a:rPr>
              <a:t>01-05-2017</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min(date) from SPACEXTBL where "Landing _Outcome" = "Success (ground pad)“</a:t>
            </a:r>
          </a:p>
          <a:p>
            <a:pPr lvl="1">
              <a:lnSpc>
                <a:spcPct val="100000"/>
              </a:lnSpc>
              <a:spcBef>
                <a:spcPts val="1400"/>
              </a:spcBef>
            </a:pPr>
            <a:r>
              <a:rPr lang="en-US" sz="1800" dirty="0">
                <a:solidFill>
                  <a:schemeClr val="accent3">
                    <a:lumMod val="25000"/>
                  </a:schemeClr>
                </a:solidFill>
                <a:latin typeface="Abadi" panose="020B0604020104020204" pitchFamily="34" charset="0"/>
              </a:rPr>
              <a:t>Using min function for date from table SPACEXTBL and used where clause to filter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for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Payload from SPACEXTBL where "Landing _Outcome" = "Success (drone ship)" and (PAYLOAD_MASS__KG_ between 4000 and 6000)</a:t>
            </a:r>
          </a:p>
          <a:p>
            <a:pPr lvl="1">
              <a:lnSpc>
                <a:spcPct val="100000"/>
              </a:lnSpc>
              <a:spcBef>
                <a:spcPts val="1400"/>
              </a:spcBef>
            </a:pPr>
            <a:r>
              <a:rPr lang="en-US" sz="1800" dirty="0">
                <a:solidFill>
                  <a:schemeClr val="accent3">
                    <a:lumMod val="25000"/>
                  </a:schemeClr>
                </a:solidFill>
                <a:latin typeface="Abadi" panose="020B0604020104020204" pitchFamily="34" charset="0"/>
              </a:rPr>
              <a:t>Using where clause and ‘and’ operator for payload mass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70EB8DD0-994D-EB1D-1C3B-75FA96673239}"/>
              </a:ext>
            </a:extLst>
          </p:cNvPr>
          <p:cNvGraphicFramePr>
            <a:graphicFrameLocks noGrp="1"/>
          </p:cNvGraphicFramePr>
          <p:nvPr>
            <p:extLst>
              <p:ext uri="{D42A27DB-BD31-4B8C-83A1-F6EECF244321}">
                <p14:modId xmlns:p14="http://schemas.microsoft.com/office/powerpoint/2010/main" val="2809591473"/>
              </p:ext>
            </p:extLst>
          </p:nvPr>
        </p:nvGraphicFramePr>
        <p:xfrm>
          <a:off x="3048000" y="2642236"/>
          <a:ext cx="4519448" cy="1828800"/>
        </p:xfrm>
        <a:graphic>
          <a:graphicData uri="http://schemas.openxmlformats.org/drawingml/2006/table">
            <a:tbl>
              <a:tblPr/>
              <a:tblGrid>
                <a:gridCol w="2259724">
                  <a:extLst>
                    <a:ext uri="{9D8B030D-6E8A-4147-A177-3AD203B41FA5}">
                      <a16:colId xmlns:a16="http://schemas.microsoft.com/office/drawing/2014/main" val="1557475413"/>
                    </a:ext>
                  </a:extLst>
                </a:gridCol>
                <a:gridCol w="2259724">
                  <a:extLst>
                    <a:ext uri="{9D8B030D-6E8A-4147-A177-3AD203B41FA5}">
                      <a16:colId xmlns:a16="http://schemas.microsoft.com/office/drawing/2014/main" val="3026224691"/>
                    </a:ext>
                  </a:extLst>
                </a:gridCol>
              </a:tblGrid>
              <a:tr h="227653">
                <a:tc>
                  <a:txBody>
                    <a:bodyPr/>
                    <a:lstStyle/>
                    <a:p>
                      <a:pPr algn="r" fontAlgn="ctr"/>
                      <a:r>
                        <a:rPr lang="en-US" b="1">
                          <a:effectLst/>
                          <a:latin typeface="inherit"/>
                        </a:rPr>
                        <a:t>Booster_Version</a:t>
                      </a:r>
                    </a:p>
                  </a:txBody>
                  <a:tcPr anchor="ctr">
                    <a:lnL>
                      <a:noFill/>
                    </a:lnL>
                    <a:lnR>
                      <a:noFill/>
                    </a:lnR>
                    <a:lnT>
                      <a:noFill/>
                    </a:lnT>
                    <a:lnB>
                      <a:noFill/>
                    </a:lnB>
                    <a:solidFill>
                      <a:srgbClr val="FFFFFF"/>
                    </a:solidFill>
                  </a:tcPr>
                </a:tc>
                <a:tc>
                  <a:txBody>
                    <a:bodyPr/>
                    <a:lstStyle/>
                    <a:p>
                      <a:pPr algn="r" fontAlgn="ctr"/>
                      <a:r>
                        <a:rPr lang="en-US" b="1">
                          <a:effectLst/>
                          <a:latin typeface="inherit"/>
                        </a:rPr>
                        <a:t>Payload</a:t>
                      </a:r>
                    </a:p>
                  </a:txBody>
                  <a:tcPr anchor="ctr">
                    <a:lnL>
                      <a:noFill/>
                    </a:lnL>
                    <a:lnR>
                      <a:noFill/>
                    </a:lnR>
                    <a:lnT>
                      <a:noFill/>
                    </a:lnT>
                    <a:lnB>
                      <a:noFill/>
                    </a:lnB>
                    <a:solidFill>
                      <a:srgbClr val="FFFFFF"/>
                    </a:solidFill>
                  </a:tcPr>
                </a:tc>
                <a:extLst>
                  <a:ext uri="{0D108BD9-81ED-4DB2-BD59-A6C34878D82A}">
                    <a16:rowId xmlns:a16="http://schemas.microsoft.com/office/drawing/2014/main" val="267862716"/>
                  </a:ext>
                </a:extLst>
              </a:tr>
              <a:tr h="227653">
                <a:tc>
                  <a:txBody>
                    <a:bodyPr/>
                    <a:lstStyle/>
                    <a:p>
                      <a:pPr algn="r" fontAlgn="ctr"/>
                      <a:r>
                        <a:rPr lang="en-US">
                          <a:effectLst/>
                          <a:latin typeface="inherit"/>
                        </a:rPr>
                        <a:t>F9 FT B1022</a:t>
                      </a:r>
                    </a:p>
                  </a:txBody>
                  <a:tcPr anchor="ctr">
                    <a:lnL>
                      <a:noFill/>
                    </a:lnL>
                    <a:lnR>
                      <a:noFill/>
                    </a:lnR>
                    <a:lnT>
                      <a:noFill/>
                    </a:lnT>
                    <a:lnB>
                      <a:noFill/>
                    </a:lnB>
                    <a:solidFill>
                      <a:srgbClr val="FFFFFF"/>
                    </a:solidFill>
                  </a:tcPr>
                </a:tc>
                <a:tc>
                  <a:txBody>
                    <a:bodyPr/>
                    <a:lstStyle/>
                    <a:p>
                      <a:pPr algn="r" fontAlgn="ctr"/>
                      <a:r>
                        <a:rPr lang="en-US">
                          <a:effectLst/>
                          <a:latin typeface="inherit"/>
                        </a:rPr>
                        <a:t>JCSAT-14</a:t>
                      </a:r>
                    </a:p>
                  </a:txBody>
                  <a:tcPr anchor="ctr">
                    <a:lnL>
                      <a:noFill/>
                    </a:lnL>
                    <a:lnR>
                      <a:noFill/>
                    </a:lnR>
                    <a:lnT>
                      <a:noFill/>
                    </a:lnT>
                    <a:lnB>
                      <a:noFill/>
                    </a:lnB>
                    <a:solidFill>
                      <a:srgbClr val="FFFFFF"/>
                    </a:solidFill>
                  </a:tcPr>
                </a:tc>
                <a:extLst>
                  <a:ext uri="{0D108BD9-81ED-4DB2-BD59-A6C34878D82A}">
                    <a16:rowId xmlns:a16="http://schemas.microsoft.com/office/drawing/2014/main" val="4257175841"/>
                  </a:ext>
                </a:extLst>
              </a:tr>
              <a:tr h="227653">
                <a:tc>
                  <a:txBody>
                    <a:bodyPr/>
                    <a:lstStyle/>
                    <a:p>
                      <a:pPr algn="r" fontAlgn="ctr"/>
                      <a:r>
                        <a:rPr lang="en-US">
                          <a:effectLst/>
                          <a:latin typeface="inherit"/>
                        </a:rPr>
                        <a:t>F9 FT B1026</a:t>
                      </a:r>
                    </a:p>
                  </a:txBody>
                  <a:tcPr anchor="ctr">
                    <a:lnL>
                      <a:noFill/>
                    </a:lnL>
                    <a:lnR>
                      <a:noFill/>
                    </a:lnR>
                    <a:lnT>
                      <a:noFill/>
                    </a:lnT>
                    <a:lnB>
                      <a:noFill/>
                    </a:lnB>
                    <a:solidFill>
                      <a:srgbClr val="FFFFFF"/>
                    </a:solidFill>
                  </a:tcPr>
                </a:tc>
                <a:tc>
                  <a:txBody>
                    <a:bodyPr/>
                    <a:lstStyle/>
                    <a:p>
                      <a:pPr algn="r" fontAlgn="ctr"/>
                      <a:r>
                        <a:rPr lang="en-US">
                          <a:effectLst/>
                          <a:latin typeface="inherit"/>
                        </a:rPr>
                        <a:t>JCSAT-16</a:t>
                      </a:r>
                    </a:p>
                  </a:txBody>
                  <a:tcPr anchor="ctr">
                    <a:lnL>
                      <a:noFill/>
                    </a:lnL>
                    <a:lnR>
                      <a:noFill/>
                    </a:lnR>
                    <a:lnT>
                      <a:noFill/>
                    </a:lnT>
                    <a:lnB>
                      <a:noFill/>
                    </a:lnB>
                    <a:solidFill>
                      <a:srgbClr val="FFFFFF"/>
                    </a:solidFill>
                  </a:tcPr>
                </a:tc>
                <a:extLst>
                  <a:ext uri="{0D108BD9-81ED-4DB2-BD59-A6C34878D82A}">
                    <a16:rowId xmlns:a16="http://schemas.microsoft.com/office/drawing/2014/main" val="820128938"/>
                  </a:ext>
                </a:extLst>
              </a:tr>
              <a:tr h="227653">
                <a:tc>
                  <a:txBody>
                    <a:bodyPr/>
                    <a:lstStyle/>
                    <a:p>
                      <a:pPr algn="r" fontAlgn="ctr"/>
                      <a:r>
                        <a:rPr lang="en-US">
                          <a:effectLst/>
                          <a:latin typeface="inherit"/>
                        </a:rPr>
                        <a:t>F9 FT B1021.2</a:t>
                      </a:r>
                    </a:p>
                  </a:txBody>
                  <a:tcPr anchor="ctr">
                    <a:lnL>
                      <a:noFill/>
                    </a:lnL>
                    <a:lnR>
                      <a:noFill/>
                    </a:lnR>
                    <a:lnT>
                      <a:noFill/>
                    </a:lnT>
                    <a:lnB>
                      <a:noFill/>
                    </a:lnB>
                    <a:solidFill>
                      <a:srgbClr val="FFFFFF"/>
                    </a:solidFill>
                  </a:tcPr>
                </a:tc>
                <a:tc>
                  <a:txBody>
                    <a:bodyPr/>
                    <a:lstStyle/>
                    <a:p>
                      <a:pPr algn="r" fontAlgn="ctr"/>
                      <a:r>
                        <a:rPr lang="en-US">
                          <a:effectLst/>
                          <a:latin typeface="inherit"/>
                        </a:rPr>
                        <a:t>SES-10</a:t>
                      </a:r>
                    </a:p>
                  </a:txBody>
                  <a:tcPr anchor="ctr">
                    <a:lnL>
                      <a:noFill/>
                    </a:lnL>
                    <a:lnR>
                      <a:noFill/>
                    </a:lnR>
                    <a:lnT>
                      <a:noFill/>
                    </a:lnT>
                    <a:lnB>
                      <a:noFill/>
                    </a:lnB>
                    <a:solidFill>
                      <a:srgbClr val="FFFFFF"/>
                    </a:solidFill>
                  </a:tcPr>
                </a:tc>
                <a:extLst>
                  <a:ext uri="{0D108BD9-81ED-4DB2-BD59-A6C34878D82A}">
                    <a16:rowId xmlns:a16="http://schemas.microsoft.com/office/drawing/2014/main" val="2253974203"/>
                  </a:ext>
                </a:extLst>
              </a:tr>
              <a:tr h="227653">
                <a:tc>
                  <a:txBody>
                    <a:bodyPr/>
                    <a:lstStyle/>
                    <a:p>
                      <a:pPr algn="r" fontAlgn="ctr"/>
                      <a:r>
                        <a:rPr lang="en-US">
                          <a:effectLst/>
                          <a:latin typeface="inherit"/>
                        </a:rPr>
                        <a:t>F9 FT B1031.2</a:t>
                      </a:r>
                    </a:p>
                  </a:txBody>
                  <a:tcPr anchor="ctr">
                    <a:lnL>
                      <a:noFill/>
                    </a:lnL>
                    <a:lnR>
                      <a:noFill/>
                    </a:lnR>
                    <a:lnT>
                      <a:noFill/>
                    </a:lnT>
                    <a:lnB>
                      <a:noFill/>
                    </a:lnB>
                    <a:solidFill>
                      <a:srgbClr val="FFFFFF"/>
                    </a:solidFill>
                  </a:tcPr>
                </a:tc>
                <a:tc>
                  <a:txBody>
                    <a:bodyPr/>
                    <a:lstStyle/>
                    <a:p>
                      <a:pPr algn="r" fontAlgn="ctr"/>
                      <a:r>
                        <a:rPr lang="en-US" dirty="0">
                          <a:effectLst/>
                          <a:latin typeface="inherit"/>
                        </a:rPr>
                        <a:t>SES-11 / EchoStar 105</a:t>
                      </a:r>
                    </a:p>
                  </a:txBody>
                  <a:tcPr anchor="ctr">
                    <a:lnL>
                      <a:noFill/>
                    </a:lnL>
                    <a:lnR>
                      <a:noFill/>
                    </a:lnR>
                    <a:lnT>
                      <a:noFill/>
                    </a:lnT>
                    <a:lnB>
                      <a:noFill/>
                    </a:lnB>
                    <a:solidFill>
                      <a:srgbClr val="FFFFFF"/>
                    </a:solidFill>
                  </a:tcPr>
                </a:tc>
                <a:extLst>
                  <a:ext uri="{0D108BD9-81ED-4DB2-BD59-A6C34878D82A}">
                    <a16:rowId xmlns:a16="http://schemas.microsoft.com/office/drawing/2014/main" val="4078784486"/>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66042"/>
            <a:ext cx="10326708" cy="475330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EDA (Exploratory Data Analysis) with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using folium</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using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SQL and visualization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count(</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as Outcome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from SPACEXTBL group by </a:t>
            </a:r>
            <a:r>
              <a:rPr lang="en-US" sz="1800" dirty="0" err="1">
                <a:solidFill>
                  <a:schemeClr val="accent3">
                    <a:lumMod val="25000"/>
                  </a:schemeClr>
                </a:solidFill>
                <a:latin typeface="Abadi" panose="020B0604020104020204" pitchFamily="34" charset="0"/>
              </a:rPr>
              <a:t>Mission_Outcome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Use count for the mission outcome and group by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from table SPACEXTBL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8A9A211F-8CC9-B5F7-C399-B4B9CF57336C}"/>
              </a:ext>
            </a:extLst>
          </p:cNvPr>
          <p:cNvGraphicFramePr>
            <a:graphicFrameLocks noGrp="1"/>
          </p:cNvGraphicFramePr>
          <p:nvPr>
            <p:extLst>
              <p:ext uri="{D42A27DB-BD31-4B8C-83A1-F6EECF244321}">
                <p14:modId xmlns:p14="http://schemas.microsoft.com/office/powerpoint/2010/main" val="369187541"/>
              </p:ext>
            </p:extLst>
          </p:nvPr>
        </p:nvGraphicFramePr>
        <p:xfrm>
          <a:off x="2890345" y="2267087"/>
          <a:ext cx="5152698" cy="2103120"/>
        </p:xfrm>
        <a:graphic>
          <a:graphicData uri="http://schemas.openxmlformats.org/drawingml/2006/table">
            <a:tbl>
              <a:tblPr/>
              <a:tblGrid>
                <a:gridCol w="2576349">
                  <a:extLst>
                    <a:ext uri="{9D8B030D-6E8A-4147-A177-3AD203B41FA5}">
                      <a16:colId xmlns:a16="http://schemas.microsoft.com/office/drawing/2014/main" val="876401744"/>
                    </a:ext>
                  </a:extLst>
                </a:gridCol>
                <a:gridCol w="2576349">
                  <a:extLst>
                    <a:ext uri="{9D8B030D-6E8A-4147-A177-3AD203B41FA5}">
                      <a16:colId xmlns:a16="http://schemas.microsoft.com/office/drawing/2014/main" val="4141285373"/>
                    </a:ext>
                  </a:extLst>
                </a:gridCol>
              </a:tblGrid>
              <a:tr h="0">
                <a:tc>
                  <a:txBody>
                    <a:bodyPr/>
                    <a:lstStyle/>
                    <a:p>
                      <a:pPr algn="r" fontAlgn="ctr"/>
                      <a:r>
                        <a:rPr lang="en-US" b="1">
                          <a:effectLst/>
                        </a:rPr>
                        <a:t>Outcome</a:t>
                      </a:r>
                    </a:p>
                  </a:txBody>
                  <a:tcPr anchor="ctr">
                    <a:lnL>
                      <a:noFill/>
                    </a:lnL>
                    <a:lnR>
                      <a:noFill/>
                    </a:lnR>
                    <a:lnT>
                      <a:noFill/>
                    </a:lnT>
                    <a:lnB>
                      <a:noFill/>
                    </a:lnB>
                    <a:solidFill>
                      <a:srgbClr val="FFFFFF"/>
                    </a:solidFill>
                  </a:tcPr>
                </a:tc>
                <a:tc>
                  <a:txBody>
                    <a:bodyPr/>
                    <a:lstStyle/>
                    <a:p>
                      <a:pPr algn="r" fontAlgn="ctr"/>
                      <a:r>
                        <a:rPr lang="en-US" b="1">
                          <a:effectLst/>
                        </a:rPr>
                        <a:t>Mission_Outcome</a:t>
                      </a:r>
                    </a:p>
                  </a:txBody>
                  <a:tcPr anchor="ctr">
                    <a:lnL>
                      <a:noFill/>
                    </a:lnL>
                    <a:lnR>
                      <a:noFill/>
                    </a:lnR>
                    <a:lnT>
                      <a:noFill/>
                    </a:lnT>
                    <a:lnB>
                      <a:noFill/>
                    </a:lnB>
                    <a:solidFill>
                      <a:srgbClr val="FFFFFF"/>
                    </a:solidFill>
                  </a:tcPr>
                </a:tc>
                <a:extLst>
                  <a:ext uri="{0D108BD9-81ED-4DB2-BD59-A6C34878D82A}">
                    <a16:rowId xmlns:a16="http://schemas.microsoft.com/office/drawing/2014/main" val="4254534795"/>
                  </a:ext>
                </a:extLst>
              </a:tr>
              <a:tr h="0">
                <a:tc>
                  <a:txBody>
                    <a:bodyPr/>
                    <a:lstStyle/>
                    <a:p>
                      <a:pPr algn="r" fontAlgn="ctr"/>
                      <a:r>
                        <a:rPr lang="en-US">
                          <a:effectLst/>
                        </a:rPr>
                        <a:t>1</a:t>
                      </a:r>
                    </a:p>
                  </a:txBody>
                  <a:tcPr anchor="ctr">
                    <a:lnL>
                      <a:noFill/>
                    </a:lnL>
                    <a:lnR>
                      <a:noFill/>
                    </a:lnR>
                    <a:lnT>
                      <a:noFill/>
                    </a:lnT>
                    <a:lnB>
                      <a:noFill/>
                    </a:lnB>
                    <a:solidFill>
                      <a:srgbClr val="F5F5F5"/>
                    </a:solidFill>
                  </a:tcPr>
                </a:tc>
                <a:tc>
                  <a:txBody>
                    <a:bodyPr/>
                    <a:lstStyle/>
                    <a:p>
                      <a:pPr algn="r" fontAlgn="ctr"/>
                      <a:r>
                        <a:rPr lang="en-US">
                          <a:effectLst/>
                        </a:rPr>
                        <a:t>Failure (in flight)</a:t>
                      </a:r>
                    </a:p>
                  </a:txBody>
                  <a:tcPr anchor="ctr">
                    <a:lnL>
                      <a:noFill/>
                    </a:lnL>
                    <a:lnR>
                      <a:noFill/>
                    </a:lnR>
                    <a:lnT>
                      <a:noFill/>
                    </a:lnT>
                    <a:lnB>
                      <a:noFill/>
                    </a:lnB>
                    <a:solidFill>
                      <a:srgbClr val="F5F5F5"/>
                    </a:solidFill>
                  </a:tcPr>
                </a:tc>
                <a:extLst>
                  <a:ext uri="{0D108BD9-81ED-4DB2-BD59-A6C34878D82A}">
                    <a16:rowId xmlns:a16="http://schemas.microsoft.com/office/drawing/2014/main" val="1033827853"/>
                  </a:ext>
                </a:extLst>
              </a:tr>
              <a:tr h="0">
                <a:tc>
                  <a:txBody>
                    <a:bodyPr/>
                    <a:lstStyle/>
                    <a:p>
                      <a:pPr algn="r" fontAlgn="ctr"/>
                      <a:r>
                        <a:rPr lang="en-US">
                          <a:effectLst/>
                        </a:rPr>
                        <a:t>98</a:t>
                      </a:r>
                    </a:p>
                  </a:txBody>
                  <a:tcPr anchor="ctr">
                    <a:lnL>
                      <a:noFill/>
                    </a:lnL>
                    <a:lnR>
                      <a:noFill/>
                    </a:lnR>
                    <a:lnT>
                      <a:noFill/>
                    </a:lnT>
                    <a:lnB>
                      <a:noFill/>
                    </a:lnB>
                    <a:solidFill>
                      <a:srgbClr val="FFFFFF"/>
                    </a:solidFill>
                  </a:tcPr>
                </a:tc>
                <a:tc>
                  <a:txBody>
                    <a:bodyPr/>
                    <a:lstStyle/>
                    <a:p>
                      <a:pPr algn="r" fontAlgn="ctr"/>
                      <a:r>
                        <a:rPr lang="en-US">
                          <a:effectLst/>
                        </a:rPr>
                        <a:t>Success</a:t>
                      </a:r>
                    </a:p>
                  </a:txBody>
                  <a:tcPr anchor="ctr">
                    <a:lnL>
                      <a:noFill/>
                    </a:lnL>
                    <a:lnR>
                      <a:noFill/>
                    </a:lnR>
                    <a:lnT>
                      <a:noFill/>
                    </a:lnT>
                    <a:lnB>
                      <a:noFill/>
                    </a:lnB>
                    <a:solidFill>
                      <a:srgbClr val="FFFFFF"/>
                    </a:solidFill>
                  </a:tcPr>
                </a:tc>
                <a:extLst>
                  <a:ext uri="{0D108BD9-81ED-4DB2-BD59-A6C34878D82A}">
                    <a16:rowId xmlns:a16="http://schemas.microsoft.com/office/drawing/2014/main" val="3555313295"/>
                  </a:ext>
                </a:extLst>
              </a:tr>
              <a:tr h="0">
                <a:tc>
                  <a:txBody>
                    <a:bodyPr/>
                    <a:lstStyle/>
                    <a:p>
                      <a:pPr algn="r" fontAlgn="ctr"/>
                      <a:r>
                        <a:rPr lang="en-US">
                          <a:effectLst/>
                        </a:rPr>
                        <a:t>1</a:t>
                      </a:r>
                    </a:p>
                  </a:txBody>
                  <a:tcPr anchor="ctr">
                    <a:lnL>
                      <a:noFill/>
                    </a:lnL>
                    <a:lnR>
                      <a:noFill/>
                    </a:lnR>
                    <a:lnT>
                      <a:noFill/>
                    </a:lnT>
                    <a:lnB>
                      <a:noFill/>
                    </a:lnB>
                    <a:solidFill>
                      <a:srgbClr val="F5F5F5"/>
                    </a:solidFill>
                  </a:tcPr>
                </a:tc>
                <a:tc>
                  <a:txBody>
                    <a:bodyPr/>
                    <a:lstStyle/>
                    <a:p>
                      <a:pPr algn="r" fontAlgn="ctr"/>
                      <a:r>
                        <a:rPr lang="en-US">
                          <a:effectLst/>
                        </a:rPr>
                        <a:t>Success</a:t>
                      </a:r>
                    </a:p>
                  </a:txBody>
                  <a:tcPr anchor="ctr">
                    <a:lnL>
                      <a:noFill/>
                    </a:lnL>
                    <a:lnR>
                      <a:noFill/>
                    </a:lnR>
                    <a:lnT>
                      <a:noFill/>
                    </a:lnT>
                    <a:lnB>
                      <a:noFill/>
                    </a:lnB>
                    <a:solidFill>
                      <a:srgbClr val="F5F5F5"/>
                    </a:solidFill>
                  </a:tcPr>
                </a:tc>
                <a:extLst>
                  <a:ext uri="{0D108BD9-81ED-4DB2-BD59-A6C34878D82A}">
                    <a16:rowId xmlns:a16="http://schemas.microsoft.com/office/drawing/2014/main" val="245813328"/>
                  </a:ext>
                </a:extLst>
              </a:tr>
              <a:tr h="0">
                <a:tc>
                  <a:txBody>
                    <a:bodyPr/>
                    <a:lstStyle/>
                    <a:p>
                      <a:pPr algn="r" fontAlgn="ctr"/>
                      <a:r>
                        <a:rPr lang="en-US">
                          <a:effectLst/>
                        </a:rPr>
                        <a:t>1</a:t>
                      </a:r>
                    </a:p>
                  </a:txBody>
                  <a:tcPr anchor="ctr">
                    <a:lnL>
                      <a:noFill/>
                    </a:lnL>
                    <a:lnR>
                      <a:noFill/>
                    </a:lnR>
                    <a:lnT>
                      <a:noFill/>
                    </a:lnT>
                    <a:lnB>
                      <a:noFill/>
                    </a:lnB>
                    <a:solidFill>
                      <a:srgbClr val="FFFFFF"/>
                    </a:solidFill>
                  </a:tcPr>
                </a:tc>
                <a:tc>
                  <a:txBody>
                    <a:bodyPr/>
                    <a:lstStyle/>
                    <a:p>
                      <a:pPr algn="r" fontAlgn="ctr"/>
                      <a:r>
                        <a:rPr lang="en-US" dirty="0">
                          <a:effectLst/>
                        </a:rPr>
                        <a:t>Success (payload status unclear)</a:t>
                      </a:r>
                    </a:p>
                  </a:txBody>
                  <a:tcPr anchor="ctr">
                    <a:lnL>
                      <a:noFill/>
                    </a:lnL>
                    <a:lnR>
                      <a:noFill/>
                    </a:lnR>
                    <a:lnT>
                      <a:noFill/>
                    </a:lnT>
                    <a:lnB>
                      <a:noFill/>
                    </a:lnB>
                    <a:solidFill>
                      <a:srgbClr val="FFFFFF"/>
                    </a:solidFill>
                  </a:tcPr>
                </a:tc>
                <a:extLst>
                  <a:ext uri="{0D108BD9-81ED-4DB2-BD59-A6C34878D82A}">
                    <a16:rowId xmlns:a16="http://schemas.microsoft.com/office/drawing/2014/main" val="3283466360"/>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63607"/>
            <a:ext cx="10515600" cy="49913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93D16251-27F8-8239-DD41-DBE1A703E5E0}"/>
              </a:ext>
            </a:extLst>
          </p:cNvPr>
          <p:cNvGraphicFramePr>
            <a:graphicFrameLocks noGrp="1"/>
          </p:cNvGraphicFramePr>
          <p:nvPr>
            <p:extLst>
              <p:ext uri="{D42A27DB-BD31-4B8C-83A1-F6EECF244321}">
                <p14:modId xmlns:p14="http://schemas.microsoft.com/office/powerpoint/2010/main" val="222269715"/>
              </p:ext>
            </p:extLst>
          </p:nvPr>
        </p:nvGraphicFramePr>
        <p:xfrm>
          <a:off x="3806971" y="2076420"/>
          <a:ext cx="1870841" cy="4257760"/>
        </p:xfrm>
        <a:graphic>
          <a:graphicData uri="http://schemas.openxmlformats.org/drawingml/2006/table">
            <a:tbl>
              <a:tblPr/>
              <a:tblGrid>
                <a:gridCol w="1870841">
                  <a:extLst>
                    <a:ext uri="{9D8B030D-6E8A-4147-A177-3AD203B41FA5}">
                      <a16:colId xmlns:a16="http://schemas.microsoft.com/office/drawing/2014/main" val="16979794"/>
                    </a:ext>
                  </a:extLst>
                </a:gridCol>
              </a:tblGrid>
              <a:tr h="225236">
                <a:tc>
                  <a:txBody>
                    <a:bodyPr/>
                    <a:lstStyle/>
                    <a:p>
                      <a:pPr algn="r" fontAlgn="ctr"/>
                      <a:r>
                        <a:rPr lang="en-US" sz="1600" b="1">
                          <a:effectLst/>
                        </a:rPr>
                        <a:t>Booster_Version</a:t>
                      </a:r>
                    </a:p>
                  </a:txBody>
                  <a:tcPr marL="83680" marR="83680" marT="41840" marB="41840" anchor="ctr">
                    <a:lnL>
                      <a:noFill/>
                    </a:lnL>
                    <a:lnR>
                      <a:noFill/>
                    </a:lnR>
                    <a:lnT>
                      <a:noFill/>
                    </a:lnT>
                    <a:lnB>
                      <a:noFill/>
                    </a:lnB>
                  </a:tcPr>
                </a:tc>
                <a:extLst>
                  <a:ext uri="{0D108BD9-81ED-4DB2-BD59-A6C34878D82A}">
                    <a16:rowId xmlns:a16="http://schemas.microsoft.com/office/drawing/2014/main" val="887481186"/>
                  </a:ext>
                </a:extLst>
              </a:tr>
              <a:tr h="225236">
                <a:tc>
                  <a:txBody>
                    <a:bodyPr/>
                    <a:lstStyle/>
                    <a:p>
                      <a:pPr algn="r" fontAlgn="ctr"/>
                      <a:r>
                        <a:rPr lang="en-US" sz="1600">
                          <a:effectLst/>
                        </a:rPr>
                        <a:t>F9 B5 B1048.4</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453463268"/>
                  </a:ext>
                </a:extLst>
              </a:tr>
              <a:tr h="225236">
                <a:tc>
                  <a:txBody>
                    <a:bodyPr/>
                    <a:lstStyle/>
                    <a:p>
                      <a:pPr algn="r" fontAlgn="ctr"/>
                      <a:r>
                        <a:rPr lang="en-US" sz="1600">
                          <a:effectLst/>
                        </a:rPr>
                        <a:t>F9 B5 B1049.4</a:t>
                      </a:r>
                    </a:p>
                  </a:txBody>
                  <a:tcPr marL="83680" marR="83680" marT="41840" marB="41840" anchor="ctr">
                    <a:lnL>
                      <a:noFill/>
                    </a:lnL>
                    <a:lnR>
                      <a:noFill/>
                    </a:lnR>
                    <a:lnT>
                      <a:noFill/>
                    </a:lnT>
                    <a:lnB>
                      <a:noFill/>
                    </a:lnB>
                  </a:tcPr>
                </a:tc>
                <a:extLst>
                  <a:ext uri="{0D108BD9-81ED-4DB2-BD59-A6C34878D82A}">
                    <a16:rowId xmlns:a16="http://schemas.microsoft.com/office/drawing/2014/main" val="2770751189"/>
                  </a:ext>
                </a:extLst>
              </a:tr>
              <a:tr h="225236">
                <a:tc>
                  <a:txBody>
                    <a:bodyPr/>
                    <a:lstStyle/>
                    <a:p>
                      <a:pPr algn="r" fontAlgn="ctr"/>
                      <a:r>
                        <a:rPr lang="en-US" sz="1600" dirty="0">
                          <a:effectLst/>
                        </a:rPr>
                        <a:t>F9 B5 B1051.3</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758191416"/>
                  </a:ext>
                </a:extLst>
              </a:tr>
              <a:tr h="225236">
                <a:tc>
                  <a:txBody>
                    <a:bodyPr/>
                    <a:lstStyle/>
                    <a:p>
                      <a:pPr algn="r" fontAlgn="ctr"/>
                      <a:r>
                        <a:rPr lang="en-US" sz="1600">
                          <a:effectLst/>
                        </a:rPr>
                        <a:t>F9 B5 B1056.4</a:t>
                      </a:r>
                    </a:p>
                  </a:txBody>
                  <a:tcPr marL="83680" marR="83680" marT="41840" marB="41840" anchor="ctr">
                    <a:lnL>
                      <a:noFill/>
                    </a:lnL>
                    <a:lnR>
                      <a:noFill/>
                    </a:lnR>
                    <a:lnT>
                      <a:noFill/>
                    </a:lnT>
                    <a:lnB>
                      <a:noFill/>
                    </a:lnB>
                  </a:tcPr>
                </a:tc>
                <a:extLst>
                  <a:ext uri="{0D108BD9-81ED-4DB2-BD59-A6C34878D82A}">
                    <a16:rowId xmlns:a16="http://schemas.microsoft.com/office/drawing/2014/main" val="821285947"/>
                  </a:ext>
                </a:extLst>
              </a:tr>
              <a:tr h="225236">
                <a:tc>
                  <a:txBody>
                    <a:bodyPr/>
                    <a:lstStyle/>
                    <a:p>
                      <a:pPr algn="r" fontAlgn="ctr"/>
                      <a:r>
                        <a:rPr lang="en-US" sz="1600">
                          <a:effectLst/>
                        </a:rPr>
                        <a:t>F9 B5 B1048.5</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2491922318"/>
                  </a:ext>
                </a:extLst>
              </a:tr>
              <a:tr h="225236">
                <a:tc>
                  <a:txBody>
                    <a:bodyPr/>
                    <a:lstStyle/>
                    <a:p>
                      <a:pPr algn="r" fontAlgn="ctr"/>
                      <a:r>
                        <a:rPr lang="en-US" sz="1600" dirty="0">
                          <a:effectLst/>
                        </a:rPr>
                        <a:t>F9 B5 B1051.4</a:t>
                      </a:r>
                    </a:p>
                  </a:txBody>
                  <a:tcPr marL="83680" marR="83680" marT="41840" marB="41840" anchor="ctr">
                    <a:lnL>
                      <a:noFill/>
                    </a:lnL>
                    <a:lnR>
                      <a:noFill/>
                    </a:lnR>
                    <a:lnT>
                      <a:noFill/>
                    </a:lnT>
                    <a:lnB>
                      <a:noFill/>
                    </a:lnB>
                  </a:tcPr>
                </a:tc>
                <a:extLst>
                  <a:ext uri="{0D108BD9-81ED-4DB2-BD59-A6C34878D82A}">
                    <a16:rowId xmlns:a16="http://schemas.microsoft.com/office/drawing/2014/main" val="3382868865"/>
                  </a:ext>
                </a:extLst>
              </a:tr>
              <a:tr h="225236">
                <a:tc>
                  <a:txBody>
                    <a:bodyPr/>
                    <a:lstStyle/>
                    <a:p>
                      <a:pPr algn="r" fontAlgn="ctr"/>
                      <a:r>
                        <a:rPr lang="en-US" sz="1600" dirty="0">
                          <a:effectLst/>
                        </a:rPr>
                        <a:t>F9 B5 B1049.5</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3018851239"/>
                  </a:ext>
                </a:extLst>
              </a:tr>
              <a:tr h="225236">
                <a:tc>
                  <a:txBody>
                    <a:bodyPr/>
                    <a:lstStyle/>
                    <a:p>
                      <a:pPr algn="r" fontAlgn="ctr"/>
                      <a:r>
                        <a:rPr lang="en-US" sz="1600">
                          <a:effectLst/>
                        </a:rPr>
                        <a:t>F9 B5 B1060.2</a:t>
                      </a:r>
                    </a:p>
                  </a:txBody>
                  <a:tcPr marL="83680" marR="83680" marT="41840" marB="41840" anchor="ctr">
                    <a:lnL>
                      <a:noFill/>
                    </a:lnL>
                    <a:lnR>
                      <a:noFill/>
                    </a:lnR>
                    <a:lnT>
                      <a:noFill/>
                    </a:lnT>
                    <a:lnB>
                      <a:noFill/>
                    </a:lnB>
                  </a:tcPr>
                </a:tc>
                <a:extLst>
                  <a:ext uri="{0D108BD9-81ED-4DB2-BD59-A6C34878D82A}">
                    <a16:rowId xmlns:a16="http://schemas.microsoft.com/office/drawing/2014/main" val="1620908917"/>
                  </a:ext>
                </a:extLst>
              </a:tr>
              <a:tr h="225236">
                <a:tc>
                  <a:txBody>
                    <a:bodyPr/>
                    <a:lstStyle/>
                    <a:p>
                      <a:pPr algn="r" fontAlgn="ctr"/>
                      <a:r>
                        <a:rPr lang="en-US" sz="1600">
                          <a:effectLst/>
                        </a:rPr>
                        <a:t>F9 B5 B1058.3</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215051936"/>
                  </a:ext>
                </a:extLst>
              </a:tr>
              <a:tr h="225236">
                <a:tc>
                  <a:txBody>
                    <a:bodyPr/>
                    <a:lstStyle/>
                    <a:p>
                      <a:pPr algn="r" fontAlgn="ctr"/>
                      <a:r>
                        <a:rPr lang="en-US" sz="1600">
                          <a:effectLst/>
                        </a:rPr>
                        <a:t>F9 B5 B1051.6</a:t>
                      </a:r>
                    </a:p>
                  </a:txBody>
                  <a:tcPr marL="83680" marR="83680" marT="41840" marB="41840" anchor="ctr">
                    <a:lnL>
                      <a:noFill/>
                    </a:lnL>
                    <a:lnR>
                      <a:noFill/>
                    </a:lnR>
                    <a:lnT>
                      <a:noFill/>
                    </a:lnT>
                    <a:lnB>
                      <a:noFill/>
                    </a:lnB>
                  </a:tcPr>
                </a:tc>
                <a:extLst>
                  <a:ext uri="{0D108BD9-81ED-4DB2-BD59-A6C34878D82A}">
                    <a16:rowId xmlns:a16="http://schemas.microsoft.com/office/drawing/2014/main" val="3373711780"/>
                  </a:ext>
                </a:extLst>
              </a:tr>
              <a:tr h="225236">
                <a:tc>
                  <a:txBody>
                    <a:bodyPr/>
                    <a:lstStyle/>
                    <a:p>
                      <a:pPr algn="r" fontAlgn="ctr"/>
                      <a:r>
                        <a:rPr lang="en-US" sz="1600">
                          <a:effectLst/>
                        </a:rPr>
                        <a:t>F9 B5 B1060.3</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3066296578"/>
                  </a:ext>
                </a:extLst>
              </a:tr>
              <a:tr h="225236">
                <a:tc>
                  <a:txBody>
                    <a:bodyPr/>
                    <a:lstStyle/>
                    <a:p>
                      <a:pPr algn="r" fontAlgn="ctr"/>
                      <a:r>
                        <a:rPr lang="en-US" sz="1600" dirty="0">
                          <a:effectLst/>
                        </a:rPr>
                        <a:t>F9 B5 B1049.7</a:t>
                      </a:r>
                    </a:p>
                  </a:txBody>
                  <a:tcPr marL="83680" marR="83680" marT="41840" marB="41840" anchor="ctr">
                    <a:lnL>
                      <a:noFill/>
                    </a:lnL>
                    <a:lnR>
                      <a:noFill/>
                    </a:lnR>
                    <a:lnT>
                      <a:noFill/>
                    </a:lnT>
                    <a:lnB>
                      <a:noFill/>
                    </a:lnB>
                  </a:tcPr>
                </a:tc>
                <a:extLst>
                  <a:ext uri="{0D108BD9-81ED-4DB2-BD59-A6C34878D82A}">
                    <a16:rowId xmlns:a16="http://schemas.microsoft.com/office/drawing/2014/main" val="3858168142"/>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113058-5333-5F8D-3E29-65B02D68EBEA}"/>
              </a:ext>
            </a:extLst>
          </p:cNvPr>
          <p:cNvSpPr>
            <a:spLocks noGrp="1"/>
          </p:cNvSpPr>
          <p:nvPr>
            <p:ph idx="1"/>
          </p:nvPr>
        </p:nvSpPr>
        <p:spPr/>
        <p:txBody>
          <a:bodyPr/>
          <a:lstStyle/>
          <a:p>
            <a:r>
              <a:rPr lang="en-US" sz="2800" dirty="0">
                <a:solidFill>
                  <a:schemeClr val="accent3">
                    <a:lumMod val="25000"/>
                  </a:schemeClr>
                </a:solidFill>
                <a:latin typeface="Abadi" panose="020B0604020104020204" pitchFamily="34" charset="0"/>
              </a:rPr>
              <a:t>Present your query result with a short explanation here</a:t>
            </a:r>
          </a:p>
          <a:p>
            <a:pPr lvl="1"/>
            <a:r>
              <a:rPr lang="en-US" dirty="0"/>
              <a:t>%</a:t>
            </a:r>
            <a:r>
              <a:rPr lang="en-US" dirty="0" err="1"/>
              <a:t>sql</a:t>
            </a:r>
            <a:r>
              <a:rPr lang="en-US" dirty="0"/>
              <a:t> select </a:t>
            </a:r>
            <a:r>
              <a:rPr lang="en-US" dirty="0" err="1"/>
              <a:t>Booster_Version</a:t>
            </a:r>
            <a:r>
              <a:rPr lang="en-US" dirty="0"/>
              <a:t> from SPACEXTBL where PAYLOAD_MASS__KG_ = (select max(PAYLOAD_MASS__KG_) from SPACEXTBL)</a:t>
            </a:r>
          </a:p>
          <a:p>
            <a:pPr lvl="1"/>
            <a:r>
              <a:rPr lang="en-US" dirty="0"/>
              <a:t>Use sub-queries to select max of payload mass from table SPACEXTBL and select booster version using where clause from SPACEXTBL table</a:t>
            </a:r>
          </a:p>
        </p:txBody>
      </p:sp>
      <p:sp>
        <p:nvSpPr>
          <p:cNvPr id="4" name="Title 1">
            <a:extLst>
              <a:ext uri="{FF2B5EF4-FFF2-40B4-BE49-F238E27FC236}">
                <a16:creationId xmlns:a16="http://schemas.microsoft.com/office/drawing/2014/main" id="{EFCE09B6-9545-EF43-063F-CF3C3B6D61D9}"/>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2699936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FEE76189-327D-8069-AC8A-AA396DE9A49D}"/>
              </a:ext>
            </a:extLst>
          </p:cNvPr>
          <p:cNvGraphicFramePr>
            <a:graphicFrameLocks noGrp="1"/>
          </p:cNvGraphicFramePr>
          <p:nvPr>
            <p:extLst>
              <p:ext uri="{D42A27DB-BD31-4B8C-83A1-F6EECF244321}">
                <p14:modId xmlns:p14="http://schemas.microsoft.com/office/powerpoint/2010/main" val="2548657048"/>
              </p:ext>
            </p:extLst>
          </p:nvPr>
        </p:nvGraphicFramePr>
        <p:xfrm>
          <a:off x="587648" y="2538254"/>
          <a:ext cx="8127124" cy="2926080"/>
        </p:xfrm>
        <a:graphic>
          <a:graphicData uri="http://schemas.openxmlformats.org/drawingml/2006/table">
            <a:tbl>
              <a:tblPr/>
              <a:tblGrid>
                <a:gridCol w="2031781">
                  <a:extLst>
                    <a:ext uri="{9D8B030D-6E8A-4147-A177-3AD203B41FA5}">
                      <a16:colId xmlns:a16="http://schemas.microsoft.com/office/drawing/2014/main" val="1684163747"/>
                    </a:ext>
                  </a:extLst>
                </a:gridCol>
                <a:gridCol w="2031781">
                  <a:extLst>
                    <a:ext uri="{9D8B030D-6E8A-4147-A177-3AD203B41FA5}">
                      <a16:colId xmlns:a16="http://schemas.microsoft.com/office/drawing/2014/main" val="3197756050"/>
                    </a:ext>
                  </a:extLst>
                </a:gridCol>
                <a:gridCol w="2031781">
                  <a:extLst>
                    <a:ext uri="{9D8B030D-6E8A-4147-A177-3AD203B41FA5}">
                      <a16:colId xmlns:a16="http://schemas.microsoft.com/office/drawing/2014/main" val="2847316946"/>
                    </a:ext>
                  </a:extLst>
                </a:gridCol>
                <a:gridCol w="2031781">
                  <a:extLst>
                    <a:ext uri="{9D8B030D-6E8A-4147-A177-3AD203B41FA5}">
                      <a16:colId xmlns:a16="http://schemas.microsoft.com/office/drawing/2014/main" val="3481245386"/>
                    </a:ext>
                  </a:extLst>
                </a:gridCol>
              </a:tblGrid>
              <a:tr h="0">
                <a:tc>
                  <a:txBody>
                    <a:bodyPr/>
                    <a:lstStyle/>
                    <a:p>
                      <a:pPr algn="r" fontAlgn="ctr"/>
                      <a:r>
                        <a:rPr lang="en-US" b="1">
                          <a:effectLst/>
                          <a:latin typeface="inherit"/>
                        </a:rPr>
                        <a:t>month</a:t>
                      </a:r>
                    </a:p>
                  </a:txBody>
                  <a:tcPr anchor="ctr">
                    <a:lnL>
                      <a:noFill/>
                    </a:lnL>
                    <a:lnR>
                      <a:noFill/>
                    </a:lnR>
                    <a:lnT>
                      <a:noFill/>
                    </a:lnT>
                    <a:lnB>
                      <a:noFill/>
                    </a:lnB>
                  </a:tcPr>
                </a:tc>
                <a:tc>
                  <a:txBody>
                    <a:bodyPr/>
                    <a:lstStyle/>
                    <a:p>
                      <a:pPr algn="r" fontAlgn="ctr"/>
                      <a:r>
                        <a:rPr lang="en-US" b="1">
                          <a:effectLst/>
                          <a:latin typeface="inherit"/>
                        </a:rPr>
                        <a:t>landing_outcome</a:t>
                      </a:r>
                    </a:p>
                  </a:txBody>
                  <a:tcPr anchor="ctr">
                    <a:lnL>
                      <a:noFill/>
                    </a:lnL>
                    <a:lnR>
                      <a:noFill/>
                    </a:lnR>
                    <a:lnT>
                      <a:noFill/>
                    </a:lnT>
                    <a:lnB>
                      <a:noFill/>
                    </a:lnB>
                  </a:tcPr>
                </a:tc>
                <a:tc>
                  <a:txBody>
                    <a:bodyPr/>
                    <a:lstStyle/>
                    <a:p>
                      <a:pPr algn="r" fontAlgn="ctr"/>
                      <a:r>
                        <a:rPr lang="en-US" b="1">
                          <a:effectLst/>
                          <a:latin typeface="inherit"/>
                        </a:rPr>
                        <a:t>Booster_Version</a:t>
                      </a:r>
                    </a:p>
                  </a:txBody>
                  <a:tcPr anchor="ctr">
                    <a:lnL>
                      <a:noFill/>
                    </a:lnL>
                    <a:lnR>
                      <a:noFill/>
                    </a:lnR>
                    <a:lnT>
                      <a:noFill/>
                    </a:lnT>
                    <a:lnB>
                      <a:noFill/>
                    </a:lnB>
                  </a:tcPr>
                </a:tc>
                <a:tc>
                  <a:txBody>
                    <a:bodyPr/>
                    <a:lstStyle/>
                    <a:p>
                      <a:pPr algn="r" fontAlgn="ctr"/>
                      <a:r>
                        <a:rPr lang="en-US" b="1">
                          <a:effectLst/>
                          <a:latin typeface="inherit"/>
                        </a:rPr>
                        <a:t>Launch_Site</a:t>
                      </a:r>
                    </a:p>
                  </a:txBody>
                  <a:tcPr anchor="ctr">
                    <a:lnL>
                      <a:noFill/>
                    </a:lnL>
                    <a:lnR>
                      <a:noFill/>
                    </a:lnR>
                    <a:lnT>
                      <a:noFill/>
                    </a:lnT>
                    <a:lnB>
                      <a:noFill/>
                    </a:lnB>
                  </a:tcPr>
                </a:tc>
                <a:extLst>
                  <a:ext uri="{0D108BD9-81ED-4DB2-BD59-A6C34878D82A}">
                    <a16:rowId xmlns:a16="http://schemas.microsoft.com/office/drawing/2014/main" val="2015691027"/>
                  </a:ext>
                </a:extLst>
              </a:tr>
              <a:tr h="0">
                <a:tc>
                  <a:txBody>
                    <a:bodyPr/>
                    <a:lstStyle/>
                    <a:p>
                      <a:pPr algn="r" fontAlgn="ctr"/>
                      <a:r>
                        <a:rPr lang="en-US">
                          <a:effectLst/>
                          <a:latin typeface="inherit"/>
                        </a:rPr>
                        <a:t>01</a:t>
                      </a:r>
                    </a:p>
                  </a:txBody>
                  <a:tcPr anchor="ctr">
                    <a:lnL>
                      <a:noFill/>
                    </a:lnL>
                    <a:lnR>
                      <a:noFill/>
                    </a:lnR>
                    <a:lnT>
                      <a:noFill/>
                    </a:lnT>
                    <a:lnB>
                      <a:noFill/>
                    </a:lnB>
                  </a:tcPr>
                </a:tc>
                <a:tc>
                  <a:txBody>
                    <a:bodyPr/>
                    <a:lstStyle/>
                    <a:p>
                      <a:pPr algn="r" fontAlgn="ctr"/>
                      <a:r>
                        <a:rPr lang="en-US">
                          <a:effectLst/>
                          <a:latin typeface="inherit"/>
                        </a:rPr>
                        <a:t>Failure (drone ship)</a:t>
                      </a:r>
                    </a:p>
                  </a:txBody>
                  <a:tcPr anchor="ctr">
                    <a:lnL>
                      <a:noFill/>
                    </a:lnL>
                    <a:lnR>
                      <a:noFill/>
                    </a:lnR>
                    <a:lnT>
                      <a:noFill/>
                    </a:lnT>
                    <a:lnB>
                      <a:noFill/>
                    </a:lnB>
                  </a:tcPr>
                </a:tc>
                <a:tc>
                  <a:txBody>
                    <a:bodyPr/>
                    <a:lstStyle/>
                    <a:p>
                      <a:pPr algn="r" fontAlgn="ctr"/>
                      <a:r>
                        <a:rPr lang="en-US">
                          <a:effectLst/>
                          <a:latin typeface="inherit"/>
                        </a:rPr>
                        <a:t>F9 v1.1 B1012</a:t>
                      </a:r>
                    </a:p>
                  </a:txBody>
                  <a:tcPr anchor="ctr">
                    <a:lnL>
                      <a:noFill/>
                    </a:lnL>
                    <a:lnR>
                      <a:noFill/>
                    </a:lnR>
                    <a:lnT>
                      <a:noFill/>
                    </a:lnT>
                    <a:lnB>
                      <a:noFill/>
                    </a:lnB>
                  </a:tcPr>
                </a:tc>
                <a:tc>
                  <a:txBody>
                    <a:bodyPr/>
                    <a:lstStyle/>
                    <a:p>
                      <a:pPr algn="r" fontAlgn="ctr"/>
                      <a:r>
                        <a:rPr lang="en-US">
                          <a:effectLst/>
                          <a:latin typeface="inherit"/>
                        </a:rPr>
                        <a:t>CCAFS LC-40</a:t>
                      </a:r>
                    </a:p>
                  </a:txBody>
                  <a:tcPr anchor="ctr">
                    <a:lnL>
                      <a:noFill/>
                    </a:lnL>
                    <a:lnR>
                      <a:noFill/>
                    </a:lnR>
                    <a:lnT>
                      <a:noFill/>
                    </a:lnT>
                    <a:lnB>
                      <a:noFill/>
                    </a:lnB>
                  </a:tcPr>
                </a:tc>
                <a:extLst>
                  <a:ext uri="{0D108BD9-81ED-4DB2-BD59-A6C34878D82A}">
                    <a16:rowId xmlns:a16="http://schemas.microsoft.com/office/drawing/2014/main" val="3620018212"/>
                  </a:ext>
                </a:extLst>
              </a:tr>
              <a:tr h="0">
                <a:tc>
                  <a:txBody>
                    <a:bodyPr/>
                    <a:lstStyle/>
                    <a:p>
                      <a:pPr algn="r" fontAlgn="ctr"/>
                      <a:r>
                        <a:rPr lang="en-US">
                          <a:effectLst/>
                          <a:latin typeface="inherit"/>
                        </a:rPr>
                        <a:t>02</a:t>
                      </a:r>
                    </a:p>
                  </a:txBody>
                  <a:tcPr anchor="ctr">
                    <a:lnL>
                      <a:noFill/>
                    </a:lnL>
                    <a:lnR>
                      <a:noFill/>
                    </a:lnR>
                    <a:lnT>
                      <a:noFill/>
                    </a:lnT>
                    <a:lnB>
                      <a:noFill/>
                    </a:lnB>
                  </a:tcPr>
                </a:tc>
                <a:tc>
                  <a:txBody>
                    <a:bodyPr/>
                    <a:lstStyle/>
                    <a:p>
                      <a:pPr algn="r" fontAlgn="ctr"/>
                      <a:r>
                        <a:rPr lang="en-US" dirty="0">
                          <a:effectLst/>
                          <a:latin typeface="inherit"/>
                        </a:rPr>
                        <a:t>Failure (drone ship)</a:t>
                      </a:r>
                    </a:p>
                  </a:txBody>
                  <a:tcPr anchor="ctr">
                    <a:lnL>
                      <a:noFill/>
                    </a:lnL>
                    <a:lnR>
                      <a:noFill/>
                    </a:lnR>
                    <a:lnT>
                      <a:noFill/>
                    </a:lnT>
                    <a:lnB>
                      <a:noFill/>
                    </a:lnB>
                  </a:tcPr>
                </a:tc>
                <a:tc>
                  <a:txBody>
                    <a:bodyPr/>
                    <a:lstStyle/>
                    <a:p>
                      <a:pPr algn="r" fontAlgn="ctr"/>
                      <a:r>
                        <a:rPr lang="en-US">
                          <a:effectLst/>
                          <a:latin typeface="inherit"/>
                        </a:rPr>
                        <a:t>F9 v1.1 B1013</a:t>
                      </a:r>
                    </a:p>
                  </a:txBody>
                  <a:tcPr anchor="ctr">
                    <a:lnL>
                      <a:noFill/>
                    </a:lnL>
                    <a:lnR>
                      <a:noFill/>
                    </a:lnR>
                    <a:lnT>
                      <a:noFill/>
                    </a:lnT>
                    <a:lnB>
                      <a:noFill/>
                    </a:lnB>
                  </a:tcPr>
                </a:tc>
                <a:tc>
                  <a:txBody>
                    <a:bodyPr/>
                    <a:lstStyle/>
                    <a:p>
                      <a:pPr algn="r" fontAlgn="ctr"/>
                      <a:r>
                        <a:rPr lang="en-US">
                          <a:effectLst/>
                          <a:latin typeface="inherit"/>
                        </a:rPr>
                        <a:t>CCAFS LC-40</a:t>
                      </a:r>
                    </a:p>
                  </a:txBody>
                  <a:tcPr anchor="ctr">
                    <a:lnL>
                      <a:noFill/>
                    </a:lnL>
                    <a:lnR>
                      <a:noFill/>
                    </a:lnR>
                    <a:lnT>
                      <a:noFill/>
                    </a:lnT>
                    <a:lnB>
                      <a:noFill/>
                    </a:lnB>
                  </a:tcPr>
                </a:tc>
                <a:extLst>
                  <a:ext uri="{0D108BD9-81ED-4DB2-BD59-A6C34878D82A}">
                    <a16:rowId xmlns:a16="http://schemas.microsoft.com/office/drawing/2014/main" val="2957369640"/>
                  </a:ext>
                </a:extLst>
              </a:tr>
              <a:tr h="0">
                <a:tc>
                  <a:txBody>
                    <a:bodyPr/>
                    <a:lstStyle/>
                    <a:p>
                      <a:pPr algn="r" fontAlgn="ctr"/>
                      <a:r>
                        <a:rPr lang="en-US">
                          <a:effectLst/>
                          <a:latin typeface="inherit"/>
                        </a:rPr>
                        <a:t>03</a:t>
                      </a:r>
                    </a:p>
                  </a:txBody>
                  <a:tcPr anchor="ctr">
                    <a:lnL>
                      <a:noFill/>
                    </a:lnL>
                    <a:lnR>
                      <a:noFill/>
                    </a:lnR>
                    <a:lnT>
                      <a:noFill/>
                    </a:lnT>
                    <a:lnB>
                      <a:noFill/>
                    </a:lnB>
                  </a:tcPr>
                </a:tc>
                <a:tc>
                  <a:txBody>
                    <a:bodyPr/>
                    <a:lstStyle/>
                    <a:p>
                      <a:pPr algn="r" fontAlgn="ctr"/>
                      <a:r>
                        <a:rPr lang="en-US">
                          <a:effectLst/>
                          <a:latin typeface="inherit"/>
                        </a:rPr>
                        <a:t>Failure (drone ship)</a:t>
                      </a:r>
                    </a:p>
                  </a:txBody>
                  <a:tcPr anchor="ctr">
                    <a:lnL>
                      <a:noFill/>
                    </a:lnL>
                    <a:lnR>
                      <a:noFill/>
                    </a:lnR>
                    <a:lnT>
                      <a:noFill/>
                    </a:lnT>
                    <a:lnB>
                      <a:noFill/>
                    </a:lnB>
                  </a:tcPr>
                </a:tc>
                <a:tc>
                  <a:txBody>
                    <a:bodyPr/>
                    <a:lstStyle/>
                    <a:p>
                      <a:pPr algn="r" fontAlgn="ctr"/>
                      <a:r>
                        <a:rPr lang="en-US">
                          <a:effectLst/>
                          <a:latin typeface="inherit"/>
                        </a:rPr>
                        <a:t>F9 v1.1 B1014</a:t>
                      </a:r>
                    </a:p>
                  </a:txBody>
                  <a:tcPr anchor="ctr">
                    <a:lnL>
                      <a:noFill/>
                    </a:lnL>
                    <a:lnR>
                      <a:noFill/>
                    </a:lnR>
                    <a:lnT>
                      <a:noFill/>
                    </a:lnT>
                    <a:lnB>
                      <a:noFill/>
                    </a:lnB>
                  </a:tcPr>
                </a:tc>
                <a:tc>
                  <a:txBody>
                    <a:bodyPr/>
                    <a:lstStyle/>
                    <a:p>
                      <a:pPr algn="r" fontAlgn="ctr"/>
                      <a:r>
                        <a:rPr lang="en-US">
                          <a:effectLst/>
                          <a:latin typeface="inherit"/>
                        </a:rPr>
                        <a:t>CCAFS LC-40</a:t>
                      </a:r>
                    </a:p>
                  </a:txBody>
                  <a:tcPr anchor="ctr">
                    <a:lnL>
                      <a:noFill/>
                    </a:lnL>
                    <a:lnR>
                      <a:noFill/>
                    </a:lnR>
                    <a:lnT>
                      <a:noFill/>
                    </a:lnT>
                    <a:lnB>
                      <a:noFill/>
                    </a:lnB>
                  </a:tcPr>
                </a:tc>
                <a:extLst>
                  <a:ext uri="{0D108BD9-81ED-4DB2-BD59-A6C34878D82A}">
                    <a16:rowId xmlns:a16="http://schemas.microsoft.com/office/drawing/2014/main" val="1619100145"/>
                  </a:ext>
                </a:extLst>
              </a:tr>
              <a:tr h="0">
                <a:tc>
                  <a:txBody>
                    <a:bodyPr/>
                    <a:lstStyle/>
                    <a:p>
                      <a:pPr algn="r" fontAlgn="ctr"/>
                      <a:r>
                        <a:rPr lang="en-US" dirty="0">
                          <a:effectLst/>
                          <a:latin typeface="inherit"/>
                        </a:rPr>
                        <a:t>04</a:t>
                      </a:r>
                    </a:p>
                  </a:txBody>
                  <a:tcPr anchor="ctr">
                    <a:lnL>
                      <a:noFill/>
                    </a:lnL>
                    <a:lnR>
                      <a:noFill/>
                    </a:lnR>
                    <a:lnT>
                      <a:noFill/>
                    </a:lnT>
                    <a:lnB>
                      <a:noFill/>
                    </a:lnB>
                  </a:tcPr>
                </a:tc>
                <a:tc>
                  <a:txBody>
                    <a:bodyPr/>
                    <a:lstStyle/>
                    <a:p>
                      <a:pPr algn="r" fontAlgn="ctr"/>
                      <a:r>
                        <a:rPr lang="en-US">
                          <a:effectLst/>
                          <a:latin typeface="inherit"/>
                        </a:rPr>
                        <a:t>Failure (drone ship)</a:t>
                      </a:r>
                    </a:p>
                  </a:txBody>
                  <a:tcPr anchor="ctr">
                    <a:lnL>
                      <a:noFill/>
                    </a:lnL>
                    <a:lnR>
                      <a:noFill/>
                    </a:lnR>
                    <a:lnT>
                      <a:noFill/>
                    </a:lnT>
                    <a:lnB>
                      <a:noFill/>
                    </a:lnB>
                  </a:tcPr>
                </a:tc>
                <a:tc>
                  <a:txBody>
                    <a:bodyPr/>
                    <a:lstStyle/>
                    <a:p>
                      <a:pPr algn="r" fontAlgn="ctr"/>
                      <a:r>
                        <a:rPr lang="en-US">
                          <a:effectLst/>
                          <a:latin typeface="inherit"/>
                        </a:rPr>
                        <a:t>F9 v1.1 B1015</a:t>
                      </a:r>
                    </a:p>
                  </a:txBody>
                  <a:tcPr anchor="ctr">
                    <a:lnL>
                      <a:noFill/>
                    </a:lnL>
                    <a:lnR>
                      <a:noFill/>
                    </a:lnR>
                    <a:lnT>
                      <a:noFill/>
                    </a:lnT>
                    <a:lnB>
                      <a:noFill/>
                    </a:lnB>
                  </a:tcPr>
                </a:tc>
                <a:tc>
                  <a:txBody>
                    <a:bodyPr/>
                    <a:lstStyle/>
                    <a:p>
                      <a:pPr algn="r" fontAlgn="ctr"/>
                      <a:r>
                        <a:rPr lang="en-US">
                          <a:effectLst/>
                          <a:latin typeface="inherit"/>
                        </a:rPr>
                        <a:t>CCAFS LC-40</a:t>
                      </a:r>
                    </a:p>
                  </a:txBody>
                  <a:tcPr anchor="ctr">
                    <a:lnL>
                      <a:noFill/>
                    </a:lnL>
                    <a:lnR>
                      <a:noFill/>
                    </a:lnR>
                    <a:lnT>
                      <a:noFill/>
                    </a:lnT>
                    <a:lnB>
                      <a:noFill/>
                    </a:lnB>
                  </a:tcPr>
                </a:tc>
                <a:extLst>
                  <a:ext uri="{0D108BD9-81ED-4DB2-BD59-A6C34878D82A}">
                    <a16:rowId xmlns:a16="http://schemas.microsoft.com/office/drawing/2014/main" val="2050466729"/>
                  </a:ext>
                </a:extLst>
              </a:tr>
              <a:tr h="0">
                <a:tc>
                  <a:txBody>
                    <a:bodyPr/>
                    <a:lstStyle/>
                    <a:p>
                      <a:pPr algn="r" fontAlgn="ctr"/>
                      <a:r>
                        <a:rPr lang="en-US">
                          <a:effectLst/>
                          <a:latin typeface="inherit"/>
                        </a:rPr>
                        <a:t>04</a:t>
                      </a:r>
                    </a:p>
                  </a:txBody>
                  <a:tcPr anchor="ctr">
                    <a:lnL>
                      <a:noFill/>
                    </a:lnL>
                    <a:lnR>
                      <a:noFill/>
                    </a:lnR>
                    <a:lnT>
                      <a:noFill/>
                    </a:lnT>
                    <a:lnB>
                      <a:noFill/>
                    </a:lnB>
                  </a:tcPr>
                </a:tc>
                <a:tc>
                  <a:txBody>
                    <a:bodyPr/>
                    <a:lstStyle/>
                    <a:p>
                      <a:pPr algn="r" fontAlgn="ctr"/>
                      <a:r>
                        <a:rPr lang="en-US">
                          <a:effectLst/>
                          <a:latin typeface="inherit"/>
                        </a:rPr>
                        <a:t>Failure (drone ship)</a:t>
                      </a:r>
                    </a:p>
                  </a:txBody>
                  <a:tcPr anchor="ctr">
                    <a:lnL>
                      <a:noFill/>
                    </a:lnL>
                    <a:lnR>
                      <a:noFill/>
                    </a:lnR>
                    <a:lnT>
                      <a:noFill/>
                    </a:lnT>
                    <a:lnB>
                      <a:noFill/>
                    </a:lnB>
                  </a:tcPr>
                </a:tc>
                <a:tc>
                  <a:txBody>
                    <a:bodyPr/>
                    <a:lstStyle/>
                    <a:p>
                      <a:pPr algn="r" fontAlgn="ctr"/>
                      <a:r>
                        <a:rPr lang="en-US">
                          <a:effectLst/>
                          <a:latin typeface="inherit"/>
                        </a:rPr>
                        <a:t>F9 v1.1 B1016</a:t>
                      </a:r>
                    </a:p>
                  </a:txBody>
                  <a:tcPr anchor="ctr">
                    <a:lnL>
                      <a:noFill/>
                    </a:lnL>
                    <a:lnR>
                      <a:noFill/>
                    </a:lnR>
                    <a:lnT>
                      <a:noFill/>
                    </a:lnT>
                    <a:lnB>
                      <a:noFill/>
                    </a:lnB>
                  </a:tcPr>
                </a:tc>
                <a:tc>
                  <a:txBody>
                    <a:bodyPr/>
                    <a:lstStyle/>
                    <a:p>
                      <a:pPr algn="r" fontAlgn="ctr"/>
                      <a:r>
                        <a:rPr lang="en-US">
                          <a:effectLst/>
                          <a:latin typeface="inherit"/>
                        </a:rPr>
                        <a:t>CCAFS LC-40</a:t>
                      </a:r>
                    </a:p>
                  </a:txBody>
                  <a:tcPr anchor="ctr">
                    <a:lnL>
                      <a:noFill/>
                    </a:lnL>
                    <a:lnR>
                      <a:noFill/>
                    </a:lnR>
                    <a:lnT>
                      <a:noFill/>
                    </a:lnT>
                    <a:lnB>
                      <a:noFill/>
                    </a:lnB>
                  </a:tcPr>
                </a:tc>
                <a:extLst>
                  <a:ext uri="{0D108BD9-81ED-4DB2-BD59-A6C34878D82A}">
                    <a16:rowId xmlns:a16="http://schemas.microsoft.com/office/drawing/2014/main" val="2156151673"/>
                  </a:ext>
                </a:extLst>
              </a:tr>
              <a:tr h="0">
                <a:tc>
                  <a:txBody>
                    <a:bodyPr/>
                    <a:lstStyle/>
                    <a:p>
                      <a:pPr algn="r" fontAlgn="ctr"/>
                      <a:r>
                        <a:rPr lang="en-US">
                          <a:effectLst/>
                          <a:latin typeface="inherit"/>
                        </a:rPr>
                        <a:t>06</a:t>
                      </a:r>
                    </a:p>
                  </a:txBody>
                  <a:tcPr anchor="ctr">
                    <a:lnL>
                      <a:noFill/>
                    </a:lnL>
                    <a:lnR>
                      <a:noFill/>
                    </a:lnR>
                    <a:lnT>
                      <a:noFill/>
                    </a:lnT>
                    <a:lnB>
                      <a:noFill/>
                    </a:lnB>
                  </a:tcPr>
                </a:tc>
                <a:tc>
                  <a:txBody>
                    <a:bodyPr/>
                    <a:lstStyle/>
                    <a:p>
                      <a:pPr algn="r" fontAlgn="ctr"/>
                      <a:r>
                        <a:rPr lang="en-US">
                          <a:effectLst/>
                          <a:latin typeface="inherit"/>
                        </a:rPr>
                        <a:t>Failure (drone ship)</a:t>
                      </a:r>
                    </a:p>
                  </a:txBody>
                  <a:tcPr anchor="ctr">
                    <a:lnL>
                      <a:noFill/>
                    </a:lnL>
                    <a:lnR>
                      <a:noFill/>
                    </a:lnR>
                    <a:lnT>
                      <a:noFill/>
                    </a:lnT>
                    <a:lnB>
                      <a:noFill/>
                    </a:lnB>
                  </a:tcPr>
                </a:tc>
                <a:tc>
                  <a:txBody>
                    <a:bodyPr/>
                    <a:lstStyle/>
                    <a:p>
                      <a:pPr algn="r" fontAlgn="ctr"/>
                      <a:r>
                        <a:rPr lang="en-US">
                          <a:effectLst/>
                          <a:latin typeface="inherit"/>
                        </a:rPr>
                        <a:t>F9 v1.1 B1018</a:t>
                      </a:r>
                    </a:p>
                  </a:txBody>
                  <a:tcPr anchor="ctr">
                    <a:lnL>
                      <a:noFill/>
                    </a:lnL>
                    <a:lnR>
                      <a:noFill/>
                    </a:lnR>
                    <a:lnT>
                      <a:noFill/>
                    </a:lnT>
                    <a:lnB>
                      <a:noFill/>
                    </a:lnB>
                  </a:tcPr>
                </a:tc>
                <a:tc>
                  <a:txBody>
                    <a:bodyPr/>
                    <a:lstStyle/>
                    <a:p>
                      <a:pPr algn="r" fontAlgn="ctr"/>
                      <a:r>
                        <a:rPr lang="en-US">
                          <a:effectLst/>
                          <a:latin typeface="inherit"/>
                        </a:rPr>
                        <a:t>CCAFS LC-40</a:t>
                      </a:r>
                    </a:p>
                  </a:txBody>
                  <a:tcPr anchor="ctr">
                    <a:lnL>
                      <a:noFill/>
                    </a:lnL>
                    <a:lnR>
                      <a:noFill/>
                    </a:lnR>
                    <a:lnT>
                      <a:noFill/>
                    </a:lnT>
                    <a:lnB>
                      <a:noFill/>
                    </a:lnB>
                  </a:tcPr>
                </a:tc>
                <a:extLst>
                  <a:ext uri="{0D108BD9-81ED-4DB2-BD59-A6C34878D82A}">
                    <a16:rowId xmlns:a16="http://schemas.microsoft.com/office/drawing/2014/main" val="855955883"/>
                  </a:ext>
                </a:extLst>
              </a:tr>
              <a:tr h="0">
                <a:tc>
                  <a:txBody>
                    <a:bodyPr/>
                    <a:lstStyle/>
                    <a:p>
                      <a:pPr algn="r" fontAlgn="ctr"/>
                      <a:r>
                        <a:rPr lang="en-US" dirty="0">
                          <a:effectLst/>
                          <a:latin typeface="inherit"/>
                        </a:rPr>
                        <a:t>12</a:t>
                      </a:r>
                    </a:p>
                  </a:txBody>
                  <a:tcPr anchor="ctr">
                    <a:lnL>
                      <a:noFill/>
                    </a:lnL>
                    <a:lnR>
                      <a:noFill/>
                    </a:lnR>
                    <a:lnT>
                      <a:noFill/>
                    </a:lnT>
                    <a:lnB>
                      <a:noFill/>
                    </a:lnB>
                  </a:tcPr>
                </a:tc>
                <a:tc>
                  <a:txBody>
                    <a:bodyPr/>
                    <a:lstStyle/>
                    <a:p>
                      <a:pPr algn="r" fontAlgn="ctr"/>
                      <a:r>
                        <a:rPr lang="en-US">
                          <a:effectLst/>
                          <a:latin typeface="inherit"/>
                        </a:rPr>
                        <a:t>Failure (drone ship)</a:t>
                      </a:r>
                    </a:p>
                  </a:txBody>
                  <a:tcPr anchor="ctr">
                    <a:lnL>
                      <a:noFill/>
                    </a:lnL>
                    <a:lnR>
                      <a:noFill/>
                    </a:lnR>
                    <a:lnT>
                      <a:noFill/>
                    </a:lnT>
                    <a:lnB>
                      <a:noFill/>
                    </a:lnB>
                  </a:tcPr>
                </a:tc>
                <a:tc>
                  <a:txBody>
                    <a:bodyPr/>
                    <a:lstStyle/>
                    <a:p>
                      <a:pPr algn="r" fontAlgn="ctr"/>
                      <a:r>
                        <a:rPr lang="en-US">
                          <a:effectLst/>
                          <a:latin typeface="inherit"/>
                        </a:rPr>
                        <a:t>F9 FT B1019</a:t>
                      </a:r>
                    </a:p>
                  </a:txBody>
                  <a:tcPr anchor="ctr">
                    <a:lnL>
                      <a:noFill/>
                    </a:lnL>
                    <a:lnR>
                      <a:noFill/>
                    </a:lnR>
                    <a:lnT>
                      <a:noFill/>
                    </a:lnT>
                    <a:lnB>
                      <a:noFill/>
                    </a:lnB>
                  </a:tcPr>
                </a:tc>
                <a:tc>
                  <a:txBody>
                    <a:bodyPr/>
                    <a:lstStyle/>
                    <a:p>
                      <a:pPr algn="r" fontAlgn="ctr"/>
                      <a:r>
                        <a:rPr lang="en-US" dirty="0">
                          <a:effectLst/>
                          <a:latin typeface="inherit"/>
                        </a:rPr>
                        <a:t>CCAFS LC-40</a:t>
                      </a:r>
                    </a:p>
                  </a:txBody>
                  <a:tcPr anchor="ctr">
                    <a:lnL>
                      <a:noFill/>
                    </a:lnL>
                    <a:lnR>
                      <a:noFill/>
                    </a:lnR>
                    <a:lnT>
                      <a:noFill/>
                    </a:lnT>
                    <a:lnB>
                      <a:noFill/>
                    </a:lnB>
                  </a:tcPr>
                </a:tc>
                <a:extLst>
                  <a:ext uri="{0D108BD9-81ED-4DB2-BD59-A6C34878D82A}">
                    <a16:rowId xmlns:a16="http://schemas.microsoft.com/office/drawing/2014/main" val="4206803532"/>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EEEE-8D1E-D094-3405-51F202DEC477}"/>
              </a:ext>
            </a:extLst>
          </p:cNvPr>
          <p:cNvSpPr>
            <a:spLocks noGrp="1"/>
          </p:cNvSpPr>
          <p:nvPr>
            <p:ph type="title"/>
          </p:nvPr>
        </p:nvSpPr>
        <p:spPr/>
        <p:txBody>
          <a:bodyPr/>
          <a:lstStyle/>
          <a:p>
            <a:r>
              <a:rPr lang="en-US" dirty="0">
                <a:solidFill>
                  <a:srgbClr val="0B49CB"/>
                </a:solidFill>
                <a:latin typeface="Abadi"/>
              </a:rPr>
              <a:t>2015 Launch Records</a:t>
            </a:r>
            <a:br>
              <a:rPr lang="en-US" dirty="0">
                <a:solidFill>
                  <a:srgbClr val="0B49CB"/>
                </a:solidFill>
                <a:latin typeface="Abadi"/>
              </a:rPr>
            </a:br>
            <a:endParaRPr lang="en-US" dirty="0"/>
          </a:p>
        </p:txBody>
      </p:sp>
      <p:sp>
        <p:nvSpPr>
          <p:cNvPr id="3" name="Content Placeholder 2">
            <a:extLst>
              <a:ext uri="{FF2B5EF4-FFF2-40B4-BE49-F238E27FC236}">
                <a16:creationId xmlns:a16="http://schemas.microsoft.com/office/drawing/2014/main" id="{791072C5-B0E9-EA31-2748-BD7864932124}"/>
              </a:ext>
            </a:extLst>
          </p:cNvPr>
          <p:cNvSpPr>
            <a:spLocks noGrp="1"/>
          </p:cNvSpPr>
          <p:nvPr>
            <p:ph idx="1"/>
          </p:nvPr>
        </p:nvSpPr>
        <p:spPr/>
        <p:txBody>
          <a:bodyPr/>
          <a:lstStyle/>
          <a:p>
            <a:r>
              <a:rPr lang="en-US" sz="2800" dirty="0">
                <a:solidFill>
                  <a:schemeClr val="accent3">
                    <a:lumMod val="25000"/>
                  </a:schemeClr>
                </a:solidFill>
                <a:latin typeface="Abadi"/>
              </a:rPr>
              <a:t>Present your query result with a short explanation here</a:t>
            </a:r>
          </a:p>
          <a:p>
            <a:pPr lvl="1"/>
            <a:r>
              <a:rPr lang="en-US" dirty="0">
                <a:solidFill>
                  <a:schemeClr val="accent3">
                    <a:lumMod val="25000"/>
                  </a:schemeClr>
                </a:solidFill>
                <a:latin typeface="Abadi"/>
              </a:rPr>
              <a:t>%</a:t>
            </a:r>
            <a:r>
              <a:rPr lang="en-US" dirty="0" err="1">
                <a:solidFill>
                  <a:schemeClr val="accent3">
                    <a:lumMod val="25000"/>
                  </a:schemeClr>
                </a:solidFill>
                <a:latin typeface="Abadi"/>
              </a:rPr>
              <a:t>sql</a:t>
            </a:r>
            <a:r>
              <a:rPr lang="en-US" dirty="0">
                <a:solidFill>
                  <a:schemeClr val="accent3">
                    <a:lumMod val="25000"/>
                  </a:schemeClr>
                </a:solidFill>
                <a:latin typeface="Abadi"/>
              </a:rPr>
              <a:t> select </a:t>
            </a:r>
            <a:r>
              <a:rPr lang="en-US" dirty="0" err="1">
                <a:solidFill>
                  <a:schemeClr val="accent3">
                    <a:lumMod val="25000"/>
                  </a:schemeClr>
                </a:solidFill>
                <a:latin typeface="Abadi"/>
              </a:rPr>
              <a:t>substr</a:t>
            </a:r>
            <a:r>
              <a:rPr lang="en-US" dirty="0">
                <a:solidFill>
                  <a:schemeClr val="accent3">
                    <a:lumMod val="25000"/>
                  </a:schemeClr>
                </a:solidFill>
                <a:latin typeface="Abadi"/>
              </a:rPr>
              <a:t>(Date, 4, 2) as month, (select "Landing _Outcome" from SPACEXTBL where "Landing _Outcome" = "Failure (drone ship)") as </a:t>
            </a:r>
            <a:r>
              <a:rPr lang="en-US" dirty="0" err="1">
                <a:solidFill>
                  <a:schemeClr val="accent3">
                    <a:lumMod val="25000"/>
                  </a:schemeClr>
                </a:solidFill>
                <a:latin typeface="Abadi"/>
              </a:rPr>
              <a:t>landing_outcome</a:t>
            </a:r>
            <a:r>
              <a:rPr lang="en-US" dirty="0">
                <a:solidFill>
                  <a:schemeClr val="accent3">
                    <a:lumMod val="25000"/>
                  </a:schemeClr>
                </a:solidFill>
                <a:latin typeface="Abadi"/>
              </a:rPr>
              <a:t>, </a:t>
            </a:r>
            <a:r>
              <a:rPr lang="en-US" dirty="0" err="1">
                <a:solidFill>
                  <a:schemeClr val="accent3">
                    <a:lumMod val="25000"/>
                  </a:schemeClr>
                </a:solidFill>
                <a:latin typeface="Abadi"/>
              </a:rPr>
              <a:t>Booster_Version</a:t>
            </a:r>
            <a:r>
              <a:rPr lang="en-US" dirty="0">
                <a:solidFill>
                  <a:schemeClr val="accent3">
                    <a:lumMod val="25000"/>
                  </a:schemeClr>
                </a:solidFill>
                <a:latin typeface="Abadi"/>
              </a:rPr>
              <a:t>, </a:t>
            </a:r>
            <a:r>
              <a:rPr lang="en-US" dirty="0" err="1">
                <a:solidFill>
                  <a:schemeClr val="accent3">
                    <a:lumMod val="25000"/>
                  </a:schemeClr>
                </a:solidFill>
                <a:latin typeface="Abadi"/>
              </a:rPr>
              <a:t>Launch_Site</a:t>
            </a:r>
            <a:r>
              <a:rPr lang="en-US" dirty="0">
                <a:solidFill>
                  <a:schemeClr val="accent3">
                    <a:lumMod val="25000"/>
                  </a:schemeClr>
                </a:solidFill>
                <a:latin typeface="Abadi"/>
              </a:rPr>
              <a:t> from SPACEXTBL where </a:t>
            </a:r>
            <a:r>
              <a:rPr lang="en-US" dirty="0" err="1">
                <a:solidFill>
                  <a:schemeClr val="accent3">
                    <a:lumMod val="25000"/>
                  </a:schemeClr>
                </a:solidFill>
                <a:latin typeface="Abadi"/>
              </a:rPr>
              <a:t>substr</a:t>
            </a:r>
            <a:r>
              <a:rPr lang="en-US" dirty="0">
                <a:solidFill>
                  <a:schemeClr val="accent3">
                    <a:lumMod val="25000"/>
                  </a:schemeClr>
                </a:solidFill>
                <a:latin typeface="Abadi"/>
              </a:rPr>
              <a:t>(Date, 7, 4) = '2015’ </a:t>
            </a:r>
          </a:p>
          <a:p>
            <a:pPr lvl="1"/>
            <a:r>
              <a:rPr lang="en-US" dirty="0">
                <a:solidFill>
                  <a:schemeClr val="accent3">
                    <a:lumMod val="25000"/>
                  </a:schemeClr>
                </a:solidFill>
                <a:latin typeface="Abadi"/>
              </a:rPr>
              <a:t>Use sub-queries to select failure landing and from which select record where date is 2015 to get failure (drone ship) for year 2015</a:t>
            </a:r>
          </a:p>
          <a:p>
            <a:endParaRPr lang="en-US" dirty="0"/>
          </a:p>
        </p:txBody>
      </p:sp>
    </p:spTree>
    <p:extLst>
      <p:ext uri="{BB962C8B-B14F-4D97-AF65-F5344CB8AC3E}">
        <p14:creationId xmlns:p14="http://schemas.microsoft.com/office/powerpoint/2010/main" val="1139296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"Landing _Outcome", COUNT(*) AS COUNT_LAUNCHES FROM SPACEXTBL WHERE DATE BETWEEN '04-06-2010' AND '02-02-2017’</a:t>
            </a:r>
          </a:p>
          <a:p>
            <a:pPr>
              <a:lnSpc>
                <a:spcPct val="100000"/>
              </a:lnSpc>
              <a:spcBef>
                <a:spcPts val="1400"/>
              </a:spcBef>
            </a:pPr>
            <a:r>
              <a:rPr lang="en-US" sz="2200" dirty="0">
                <a:solidFill>
                  <a:schemeClr val="accent3">
                    <a:lumMod val="25000"/>
                  </a:schemeClr>
                </a:solidFill>
                <a:latin typeface="Abadi" panose="020B0604020104020204" pitchFamily="34" charset="0"/>
              </a:rPr>
              <a:t>Using where clause between 04-06-2010 and 02-02-2017 and select count of the record filtered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4178D5FA-FA64-9E25-D672-899247DDE917}"/>
              </a:ext>
            </a:extLst>
          </p:cNvPr>
          <p:cNvGraphicFramePr>
            <a:graphicFrameLocks noGrp="1"/>
          </p:cNvGraphicFramePr>
          <p:nvPr>
            <p:extLst>
              <p:ext uri="{D42A27DB-BD31-4B8C-83A1-F6EECF244321}">
                <p14:modId xmlns:p14="http://schemas.microsoft.com/office/powerpoint/2010/main" val="3497195562"/>
              </p:ext>
            </p:extLst>
          </p:nvPr>
        </p:nvGraphicFramePr>
        <p:xfrm>
          <a:off x="2469930" y="3063240"/>
          <a:ext cx="6865884" cy="731520"/>
        </p:xfrm>
        <a:graphic>
          <a:graphicData uri="http://schemas.openxmlformats.org/drawingml/2006/table">
            <a:tbl>
              <a:tblPr/>
              <a:tblGrid>
                <a:gridCol w="3432942">
                  <a:extLst>
                    <a:ext uri="{9D8B030D-6E8A-4147-A177-3AD203B41FA5}">
                      <a16:colId xmlns:a16="http://schemas.microsoft.com/office/drawing/2014/main" val="3525720281"/>
                    </a:ext>
                  </a:extLst>
                </a:gridCol>
                <a:gridCol w="3432942">
                  <a:extLst>
                    <a:ext uri="{9D8B030D-6E8A-4147-A177-3AD203B41FA5}">
                      <a16:colId xmlns:a16="http://schemas.microsoft.com/office/drawing/2014/main" val="2607999732"/>
                    </a:ext>
                  </a:extLst>
                </a:gridCol>
              </a:tblGrid>
              <a:tr h="0">
                <a:tc>
                  <a:txBody>
                    <a:bodyPr/>
                    <a:lstStyle/>
                    <a:p>
                      <a:pPr algn="r" fontAlgn="ctr"/>
                      <a:r>
                        <a:rPr lang="en-US" b="1">
                          <a:effectLst/>
                          <a:latin typeface="inherit"/>
                        </a:rPr>
                        <a:t>"Landing _Outcome"</a:t>
                      </a:r>
                    </a:p>
                  </a:txBody>
                  <a:tcPr anchor="ctr">
                    <a:lnL>
                      <a:noFill/>
                    </a:lnL>
                    <a:lnR>
                      <a:noFill/>
                    </a:lnR>
                    <a:lnT>
                      <a:noFill/>
                    </a:lnT>
                    <a:lnB>
                      <a:noFill/>
                    </a:lnB>
                    <a:solidFill>
                      <a:srgbClr val="FFFFFF"/>
                    </a:solidFill>
                  </a:tcPr>
                </a:tc>
                <a:tc>
                  <a:txBody>
                    <a:bodyPr/>
                    <a:lstStyle/>
                    <a:p>
                      <a:pPr algn="r" fontAlgn="ctr"/>
                      <a:r>
                        <a:rPr lang="en-US" b="1">
                          <a:effectLst/>
                          <a:latin typeface="inherit"/>
                        </a:rPr>
                        <a:t>COUNT_LAUNCHES</a:t>
                      </a:r>
                    </a:p>
                  </a:txBody>
                  <a:tcPr anchor="ctr">
                    <a:lnL>
                      <a:noFill/>
                    </a:lnL>
                    <a:lnR>
                      <a:noFill/>
                    </a:lnR>
                    <a:lnT>
                      <a:noFill/>
                    </a:lnT>
                    <a:lnB>
                      <a:noFill/>
                    </a:lnB>
                    <a:solidFill>
                      <a:srgbClr val="FFFFFF"/>
                    </a:solidFill>
                  </a:tcPr>
                </a:tc>
                <a:extLst>
                  <a:ext uri="{0D108BD9-81ED-4DB2-BD59-A6C34878D82A}">
                    <a16:rowId xmlns:a16="http://schemas.microsoft.com/office/drawing/2014/main" val="2671744518"/>
                  </a:ext>
                </a:extLst>
              </a:tr>
              <a:tr h="0">
                <a:tc>
                  <a:txBody>
                    <a:bodyPr/>
                    <a:lstStyle/>
                    <a:p>
                      <a:pPr algn="r" fontAlgn="ctr"/>
                      <a:r>
                        <a:rPr lang="en-US">
                          <a:effectLst/>
                          <a:latin typeface="inherit"/>
                        </a:rPr>
                        <a:t>Landing _Outcome</a:t>
                      </a:r>
                    </a:p>
                  </a:txBody>
                  <a:tcPr anchor="ctr">
                    <a:lnL>
                      <a:noFill/>
                    </a:lnL>
                    <a:lnR>
                      <a:noFill/>
                    </a:lnR>
                    <a:lnT>
                      <a:noFill/>
                    </a:lnT>
                    <a:lnB>
                      <a:noFill/>
                    </a:lnB>
                    <a:solidFill>
                      <a:srgbClr val="FFFFFF"/>
                    </a:solidFill>
                  </a:tcPr>
                </a:tc>
                <a:tc>
                  <a:txBody>
                    <a:bodyPr/>
                    <a:lstStyle/>
                    <a:p>
                      <a:pPr algn="r" fontAlgn="ctr"/>
                      <a:r>
                        <a:rPr lang="en-US" dirty="0">
                          <a:effectLst/>
                          <a:latin typeface="inherit"/>
                        </a:rPr>
                        <a:t>0</a:t>
                      </a:r>
                    </a:p>
                  </a:txBody>
                  <a:tcPr anchor="ctr">
                    <a:lnL>
                      <a:noFill/>
                    </a:lnL>
                    <a:lnR>
                      <a:noFill/>
                    </a:lnR>
                    <a:lnT>
                      <a:noFill/>
                    </a:lnT>
                    <a:lnB>
                      <a:noFill/>
                    </a:lnB>
                    <a:solidFill>
                      <a:srgbClr val="FFFFFF"/>
                    </a:solidFill>
                  </a:tcPr>
                </a:tc>
                <a:extLst>
                  <a:ext uri="{0D108BD9-81ED-4DB2-BD59-A6C34878D82A}">
                    <a16:rowId xmlns:a16="http://schemas.microsoft.com/office/drawing/2014/main" val="1650548655"/>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97572"/>
            <a:ext cx="9745589" cy="4579391"/>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launch site</a:t>
            </a:r>
          </a:p>
        </p:txBody>
      </p:sp>
      <p:pic>
        <p:nvPicPr>
          <p:cNvPr id="8" name="Picture 7">
            <a:extLst>
              <a:ext uri="{FF2B5EF4-FFF2-40B4-BE49-F238E27FC236}">
                <a16:creationId xmlns:a16="http://schemas.microsoft.com/office/drawing/2014/main" id="{FD3EBB63-4EA0-4DB8-DC0D-EE5AE2B4064F}"/>
              </a:ext>
            </a:extLst>
          </p:cNvPr>
          <p:cNvPicPr>
            <a:picLocks noChangeAspect="1"/>
          </p:cNvPicPr>
          <p:nvPr/>
        </p:nvPicPr>
        <p:blipFill>
          <a:blip r:embed="rId3"/>
          <a:stretch>
            <a:fillRect/>
          </a:stretch>
        </p:blipFill>
        <p:spPr>
          <a:xfrm>
            <a:off x="770011" y="1524000"/>
            <a:ext cx="10434018" cy="42513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5D8F-0EB3-4F0C-23B4-5557F259F803}"/>
              </a:ext>
            </a:extLst>
          </p:cNvPr>
          <p:cNvSpPr>
            <a:spLocks noGrp="1"/>
          </p:cNvSpPr>
          <p:nvPr>
            <p:ph type="title"/>
          </p:nvPr>
        </p:nvSpPr>
        <p:spPr>
          <a:xfrm>
            <a:off x="838200" y="365126"/>
            <a:ext cx="10515600" cy="959178"/>
          </a:xfrm>
        </p:spPr>
        <p:txBody>
          <a:bodyPr/>
          <a:lstStyle/>
          <a:p>
            <a:r>
              <a:rPr lang="en-US" dirty="0"/>
              <a:t>Location of launch site</a:t>
            </a:r>
          </a:p>
        </p:txBody>
      </p:sp>
      <p:sp>
        <p:nvSpPr>
          <p:cNvPr id="3" name="Content Placeholder 2">
            <a:extLst>
              <a:ext uri="{FF2B5EF4-FFF2-40B4-BE49-F238E27FC236}">
                <a16:creationId xmlns:a16="http://schemas.microsoft.com/office/drawing/2014/main" id="{10910C5F-DE7E-A4C2-8590-C83DA86F316F}"/>
              </a:ext>
            </a:extLst>
          </p:cNvPr>
          <p:cNvSpPr>
            <a:spLocks noGrp="1"/>
          </p:cNvSpPr>
          <p:nvPr>
            <p:ph idx="1"/>
          </p:nvPr>
        </p:nvSpPr>
        <p:spPr>
          <a:xfrm>
            <a:off x="838200" y="1471448"/>
            <a:ext cx="10515600" cy="4705515"/>
          </a:xfrm>
        </p:spPr>
        <p:txBody>
          <a:bodyPr/>
          <a:lstStyle/>
          <a:p>
            <a:pPr>
              <a:lnSpc>
                <a:spcPct val="100000"/>
              </a:lnSpc>
              <a:spcBef>
                <a:spcPts val="1400"/>
              </a:spcBef>
            </a:pPr>
            <a:r>
              <a:rPr lang="en-US" sz="28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lvl="1">
              <a:lnSpc>
                <a:spcPct val="100000"/>
              </a:lnSpc>
              <a:spcBef>
                <a:spcPts val="1400"/>
              </a:spcBef>
            </a:pPr>
            <a:r>
              <a:rPr lang="en-US" dirty="0">
                <a:solidFill>
                  <a:schemeClr val="accent3">
                    <a:lumMod val="25000"/>
                  </a:schemeClr>
                </a:solidFill>
                <a:latin typeface="Abadi"/>
              </a:rPr>
              <a:t>The above folium map shows the launch site of the rocket.</a:t>
            </a:r>
          </a:p>
          <a:p>
            <a:pPr>
              <a:lnSpc>
                <a:spcPct val="100000"/>
              </a:lnSpc>
              <a:spcBef>
                <a:spcPts val="1400"/>
              </a:spcBef>
            </a:pPr>
            <a:r>
              <a:rPr lang="en-US" sz="2800" dirty="0">
                <a:solidFill>
                  <a:schemeClr val="accent3">
                    <a:lumMod val="25000"/>
                  </a:schemeClr>
                </a:solidFill>
                <a:latin typeface="Abadi"/>
              </a:rPr>
              <a:t>Explain the important elements and findings on the screenshot</a:t>
            </a:r>
          </a:p>
          <a:p>
            <a:pPr lvl="1"/>
            <a:r>
              <a:rPr lang="en-US" dirty="0"/>
              <a:t>The launch site are in proximity with equator line</a:t>
            </a:r>
          </a:p>
          <a:p>
            <a:pPr lvl="1"/>
            <a:r>
              <a:rPr lang="en-US" dirty="0"/>
              <a:t>All the launch site are close to coast</a:t>
            </a:r>
          </a:p>
        </p:txBody>
      </p:sp>
    </p:spTree>
    <p:extLst>
      <p:ext uri="{BB962C8B-B14F-4D97-AF65-F5344CB8AC3E}">
        <p14:creationId xmlns:p14="http://schemas.microsoft.com/office/powerpoint/2010/main" val="1662625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marker</a:t>
            </a:r>
          </a:p>
        </p:txBody>
      </p:sp>
      <p:pic>
        <p:nvPicPr>
          <p:cNvPr id="7" name="Picture 6">
            <a:extLst>
              <a:ext uri="{FF2B5EF4-FFF2-40B4-BE49-F238E27FC236}">
                <a16:creationId xmlns:a16="http://schemas.microsoft.com/office/drawing/2014/main" id="{69AC400F-CC8C-D509-FE61-23BB86D58E18}"/>
              </a:ext>
            </a:extLst>
          </p:cNvPr>
          <p:cNvPicPr>
            <a:picLocks noChangeAspect="1"/>
          </p:cNvPicPr>
          <p:nvPr/>
        </p:nvPicPr>
        <p:blipFill>
          <a:blip r:embed="rId3"/>
          <a:stretch>
            <a:fillRect/>
          </a:stretch>
        </p:blipFill>
        <p:spPr>
          <a:xfrm>
            <a:off x="953942" y="2479995"/>
            <a:ext cx="9745589" cy="425232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02978"/>
            <a:ext cx="10739317" cy="4816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In this project, the successful landing of Falcon9 rocket is predicted. SpaceX’s Falcon9 rocket launch costs 62 million dollars, whereas other rockets launces costs upward 165 million dollars. Because SpaceX reuse the first stage of the rocket launch. Therefore, determining the success of first stage landing, the cost of launch can be predicted. This information can be used in alternate company to bid against </a:t>
            </a:r>
            <a:r>
              <a:rPr lang="en-US" sz="1800" dirty="0" err="1">
                <a:solidFill>
                  <a:schemeClr val="accent3">
                    <a:lumMod val="25000"/>
                  </a:schemeClr>
                </a:solidFill>
                <a:latin typeface="Abadi" panose="020B0604020104020204" pitchFamily="34" charset="0"/>
              </a:rPr>
              <a:t>SpcesX</a:t>
            </a:r>
            <a:r>
              <a:rPr lang="en-US" sz="1800" dirty="0">
                <a:solidFill>
                  <a:schemeClr val="accent3">
                    <a:lumMod val="25000"/>
                  </a:schemeClr>
                </a:solidFill>
                <a:latin typeface="Abadi" panose="020B0604020104020204" pitchFamily="34" charset="0"/>
              </a:rPr>
              <a: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The features that are useful for prediction of success rate of first stage of rocket launch and the correlation between each features.</a:t>
            </a:r>
          </a:p>
          <a:p>
            <a:pPr lvl="1">
              <a:spcBef>
                <a:spcPts val="1400"/>
              </a:spcBef>
            </a:pPr>
            <a:r>
              <a:rPr lang="en-US" sz="1800" dirty="0">
                <a:solidFill>
                  <a:schemeClr val="accent3">
                    <a:lumMod val="25000"/>
                  </a:schemeClr>
                </a:solidFill>
                <a:latin typeface="Abadi" panose="020B0604020104020204" pitchFamily="34" charset="0"/>
              </a:rPr>
              <a:t>Best model with high accuracy that classifies success and failure rate of first stage of rocket launch.</a:t>
            </a:r>
          </a:p>
          <a:p>
            <a:pPr lvl="1">
              <a:spcBef>
                <a:spcPts val="1400"/>
              </a:spcBef>
            </a:pPr>
            <a:r>
              <a:rPr lang="en-US" sz="1800" dirty="0">
                <a:solidFill>
                  <a:schemeClr val="accent3">
                    <a:lumMod val="25000"/>
                  </a:schemeClr>
                </a:solidFill>
                <a:latin typeface="Abadi" panose="020B0604020104020204" pitchFamily="34" charset="0"/>
              </a:rPr>
              <a:t>How features such as payload mass, launch outcome, orbit type, and  number of flights affect the outcome of the first stage. </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DAB0-93FE-84BE-7EE3-0E54A9E38948}"/>
              </a:ext>
            </a:extLst>
          </p:cNvPr>
          <p:cNvSpPr>
            <a:spLocks noGrp="1"/>
          </p:cNvSpPr>
          <p:nvPr>
            <p:ph type="title"/>
          </p:nvPr>
        </p:nvSpPr>
        <p:spPr>
          <a:xfrm>
            <a:off x="838200" y="365126"/>
            <a:ext cx="10515600" cy="1011730"/>
          </a:xfrm>
        </p:spPr>
        <p:txBody>
          <a:bodyPr/>
          <a:lstStyle/>
          <a:p>
            <a:r>
              <a:rPr lang="en-US" dirty="0">
                <a:solidFill>
                  <a:srgbClr val="0B49CB"/>
                </a:solidFill>
                <a:latin typeface="Abadi"/>
              </a:rPr>
              <a:t>Folium marker</a:t>
            </a:r>
            <a:br>
              <a:rPr lang="en-US" dirty="0">
                <a:solidFill>
                  <a:srgbClr val="0B49CB"/>
                </a:solidFill>
                <a:latin typeface="Abadi"/>
              </a:rPr>
            </a:br>
            <a:endParaRPr lang="en-US" dirty="0"/>
          </a:p>
        </p:txBody>
      </p:sp>
      <p:sp>
        <p:nvSpPr>
          <p:cNvPr id="3" name="Content Placeholder 2">
            <a:extLst>
              <a:ext uri="{FF2B5EF4-FFF2-40B4-BE49-F238E27FC236}">
                <a16:creationId xmlns:a16="http://schemas.microsoft.com/office/drawing/2014/main" id="{A9C0302A-5782-C057-BA79-F5C4883FBC67}"/>
              </a:ext>
            </a:extLst>
          </p:cNvPr>
          <p:cNvSpPr>
            <a:spLocks noGrp="1"/>
          </p:cNvSpPr>
          <p:nvPr>
            <p:ph idx="1"/>
          </p:nvPr>
        </p:nvSpPr>
        <p:spPr/>
        <p:txBody>
          <a:bodyPr/>
          <a:lstStyle/>
          <a:p>
            <a:pPr>
              <a:lnSpc>
                <a:spcPct val="100000"/>
              </a:lnSpc>
              <a:spcBef>
                <a:spcPts val="1400"/>
              </a:spcBef>
            </a:pPr>
            <a:r>
              <a:rPr lang="en-US" sz="2800" dirty="0">
                <a:solidFill>
                  <a:schemeClr val="accent3">
                    <a:lumMod val="25000"/>
                  </a:schemeClr>
                </a:solidFill>
                <a:latin typeface="Abadi"/>
                <a:ea typeface="+mn-lt"/>
                <a:cs typeface="+mn-lt"/>
              </a:rPr>
              <a:t>Explore the folium</a:t>
            </a:r>
            <a:r>
              <a:rPr lang="en-US" sz="28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lvl="1">
              <a:lnSpc>
                <a:spcPct val="100000"/>
              </a:lnSpc>
              <a:spcBef>
                <a:spcPts val="1400"/>
              </a:spcBef>
            </a:pPr>
            <a:r>
              <a:rPr lang="en-US" dirty="0">
                <a:solidFill>
                  <a:schemeClr val="accent3">
                    <a:lumMod val="25000"/>
                  </a:schemeClr>
                </a:solidFill>
                <a:latin typeface="Abadi"/>
              </a:rPr>
              <a:t>Green indicated success landing and red indicate the failure of first stage landing</a:t>
            </a:r>
          </a:p>
          <a:p>
            <a:pPr>
              <a:lnSpc>
                <a:spcPct val="100000"/>
              </a:lnSpc>
              <a:spcBef>
                <a:spcPts val="1400"/>
              </a:spcBef>
            </a:pPr>
            <a:r>
              <a:rPr lang="en-US" sz="28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lvl="1">
              <a:spcBef>
                <a:spcPts val="1400"/>
              </a:spcBef>
            </a:pPr>
            <a:r>
              <a:rPr lang="en-US" dirty="0">
                <a:solidFill>
                  <a:schemeClr val="accent3">
                    <a:lumMod val="25000"/>
                  </a:schemeClr>
                </a:solidFill>
              </a:rPr>
              <a:t>KSC LC-39A region has the most success  rate and CCAFS SLC-40 region has the most failure rate.</a:t>
            </a:r>
          </a:p>
          <a:p>
            <a:endParaRPr lang="en-US" dirty="0"/>
          </a:p>
        </p:txBody>
      </p:sp>
    </p:spTree>
    <p:extLst>
      <p:ext uri="{BB962C8B-B14F-4D97-AF65-F5344CB8AC3E}">
        <p14:creationId xmlns:p14="http://schemas.microsoft.com/office/powerpoint/2010/main" val="520851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FD6ED1B6-59F8-9A03-192C-1850092D23CB}"/>
              </a:ext>
            </a:extLst>
          </p:cNvPr>
          <p:cNvPicPr>
            <a:picLocks noChangeAspect="1"/>
          </p:cNvPicPr>
          <p:nvPr/>
        </p:nvPicPr>
        <p:blipFill>
          <a:blip r:embed="rId3"/>
          <a:stretch>
            <a:fillRect/>
          </a:stretch>
        </p:blipFill>
        <p:spPr>
          <a:xfrm>
            <a:off x="1103586" y="2102069"/>
            <a:ext cx="10182025" cy="434520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B187-C29C-2482-F1CB-D69202161E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E7F22F-DB87-6A95-631C-807513DA9B65}"/>
              </a:ext>
            </a:extLst>
          </p:cNvPr>
          <p:cNvSpPr>
            <a:spLocks noGrp="1"/>
          </p:cNvSpPr>
          <p:nvPr>
            <p:ph idx="1"/>
          </p:nvPr>
        </p:nvSpPr>
        <p:spPr/>
        <p:txBody>
          <a:bodyPr/>
          <a:lstStyle/>
          <a:p>
            <a:pPr>
              <a:lnSpc>
                <a:spcPct val="100000"/>
              </a:lnSpc>
              <a:spcBef>
                <a:spcPts val="1400"/>
              </a:spcBef>
            </a:pPr>
            <a:r>
              <a:rPr lang="en-US" sz="28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lvl="1">
              <a:lnSpc>
                <a:spcPct val="100000"/>
              </a:lnSpc>
              <a:spcBef>
                <a:spcPts val="1400"/>
              </a:spcBef>
            </a:pPr>
            <a:r>
              <a:rPr lang="en-US" dirty="0">
                <a:solidFill>
                  <a:schemeClr val="accent3">
                    <a:lumMod val="25000"/>
                  </a:schemeClr>
                </a:solidFill>
                <a:latin typeface="Abadi"/>
              </a:rPr>
              <a:t>The distance from launch site for railway, highway, coastline are calculated</a:t>
            </a:r>
          </a:p>
          <a:p>
            <a:pPr>
              <a:lnSpc>
                <a:spcPct val="100000"/>
              </a:lnSpc>
              <a:spcBef>
                <a:spcPts val="1400"/>
              </a:spcBef>
            </a:pPr>
            <a:r>
              <a:rPr lang="en-US" sz="28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lvl="1">
              <a:lnSpc>
                <a:spcPct val="100000"/>
              </a:lnSpc>
              <a:spcBef>
                <a:spcPts val="1400"/>
              </a:spcBef>
            </a:pPr>
            <a:r>
              <a:rPr lang="en-US" dirty="0">
                <a:solidFill>
                  <a:schemeClr val="accent3">
                    <a:lumMod val="25000"/>
                  </a:schemeClr>
                </a:solidFill>
                <a:latin typeface="Abadi" panose="020B0604020104020204" pitchFamily="34" charset="0"/>
              </a:rPr>
              <a:t>The distance from railway is 15.23 km, the distance from highway is 20.28, the distance from coastline is 14.99km</a:t>
            </a:r>
          </a:p>
          <a:p>
            <a:endParaRPr lang="en-US" dirty="0"/>
          </a:p>
        </p:txBody>
      </p:sp>
    </p:spTree>
    <p:extLst>
      <p:ext uri="{BB962C8B-B14F-4D97-AF65-F5344CB8AC3E}">
        <p14:creationId xmlns:p14="http://schemas.microsoft.com/office/powerpoint/2010/main" val="128399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896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41.2%, CCAFS SLC-40 has 23%, VAFB SLC-4E has 21.4%, and CCAFS LC-40 has 14.4% success rate.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all site</a:t>
            </a:r>
          </a:p>
        </p:txBody>
      </p:sp>
      <p:pic>
        <p:nvPicPr>
          <p:cNvPr id="4" name="Picture 3">
            <a:extLst>
              <a:ext uri="{FF2B5EF4-FFF2-40B4-BE49-F238E27FC236}">
                <a16:creationId xmlns:a16="http://schemas.microsoft.com/office/drawing/2014/main" id="{C809C6A9-0270-3581-9558-7569C89F9AD5}"/>
              </a:ext>
            </a:extLst>
          </p:cNvPr>
          <p:cNvPicPr>
            <a:picLocks noChangeAspect="1"/>
          </p:cNvPicPr>
          <p:nvPr/>
        </p:nvPicPr>
        <p:blipFill>
          <a:blip r:embed="rId3"/>
          <a:stretch>
            <a:fillRect/>
          </a:stretch>
        </p:blipFill>
        <p:spPr>
          <a:xfrm>
            <a:off x="5192110" y="1628839"/>
            <a:ext cx="6632028" cy="4351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04495" y="1440260"/>
            <a:ext cx="4750677" cy="4351338"/>
          </a:xfrm>
          <a:prstGeom prst="rect">
            <a:avLst/>
          </a:prstGeom>
        </p:spPr>
        <p:txBody>
          <a:bodyPr lIns="91440" tIns="45720" rIns="91440" bIns="45720" anchor="t">
            <a:normAutofit/>
          </a:bodyPr>
          <a:lstStyle/>
          <a:p>
            <a:r>
              <a:rPr lang="en-US" dirty="0"/>
              <a:t>KSC LC-39A has 76.9% of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pic>
        <p:nvPicPr>
          <p:cNvPr id="4" name="Picture 3">
            <a:extLst>
              <a:ext uri="{FF2B5EF4-FFF2-40B4-BE49-F238E27FC236}">
                <a16:creationId xmlns:a16="http://schemas.microsoft.com/office/drawing/2014/main" id="{79152DA1-03B1-0BCB-DEF3-D01E04FADBB5}"/>
              </a:ext>
            </a:extLst>
          </p:cNvPr>
          <p:cNvPicPr>
            <a:picLocks noChangeAspect="1"/>
          </p:cNvPicPr>
          <p:nvPr/>
        </p:nvPicPr>
        <p:blipFill>
          <a:blip r:embed="rId3"/>
          <a:stretch>
            <a:fillRect/>
          </a:stretch>
        </p:blipFill>
        <p:spPr>
          <a:xfrm>
            <a:off x="6316717" y="1618936"/>
            <a:ext cx="5875282" cy="362012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68273"/>
            <a:ext cx="580946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Slider and scatter plot</a:t>
            </a:r>
          </a:p>
          <a:p>
            <a:pPr>
              <a:lnSpc>
                <a:spcPct val="100000"/>
              </a:lnSpc>
              <a:spcBef>
                <a:spcPts val="1400"/>
              </a:spcBef>
            </a:pPr>
            <a:r>
              <a:rPr lang="en-US" sz="2200" dirty="0">
                <a:solidFill>
                  <a:schemeClr val="accent3">
                    <a:lumMod val="25000"/>
                  </a:schemeClr>
                </a:solidFill>
                <a:latin typeface="Abadi"/>
              </a:rPr>
              <a:t>The scatter plot shows the slider range between 1000 and 8000.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sz="4000" dirty="0">
                <a:solidFill>
                  <a:schemeClr val="accent3">
                    <a:lumMod val="25000"/>
                  </a:schemeClr>
                </a:solidFill>
                <a:latin typeface="Abadi"/>
              </a:rPr>
              <a:t>Slider and scatter plot</a:t>
            </a:r>
          </a:p>
        </p:txBody>
      </p:sp>
      <p:pic>
        <p:nvPicPr>
          <p:cNvPr id="7" name="Picture 6">
            <a:extLst>
              <a:ext uri="{FF2B5EF4-FFF2-40B4-BE49-F238E27FC236}">
                <a16:creationId xmlns:a16="http://schemas.microsoft.com/office/drawing/2014/main" id="{B71E8321-7CBF-2664-4A02-966AB66C2C10}"/>
              </a:ext>
            </a:extLst>
          </p:cNvPr>
          <p:cNvPicPr>
            <a:picLocks noChangeAspect="1"/>
          </p:cNvPicPr>
          <p:nvPr/>
        </p:nvPicPr>
        <p:blipFill>
          <a:blip r:embed="rId3"/>
          <a:stretch>
            <a:fillRect/>
          </a:stretch>
        </p:blipFill>
        <p:spPr>
          <a:xfrm>
            <a:off x="6579476" y="1245841"/>
            <a:ext cx="5612524" cy="51813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959535"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lvl="1">
              <a:lnSpc>
                <a:spcPct val="100000"/>
              </a:lnSpc>
              <a:spcBef>
                <a:spcPts val="1400"/>
              </a:spcBef>
            </a:pPr>
            <a:r>
              <a:rPr lang="en-US" sz="1800" dirty="0">
                <a:solidFill>
                  <a:schemeClr val="accent3">
                    <a:lumMod val="25000"/>
                  </a:schemeClr>
                </a:solidFill>
                <a:latin typeface="Abadi" panose="020B0604020104020204" pitchFamily="34" charset="0"/>
              </a:rPr>
              <a:t>Model like K-Nearest Neighbor and </a:t>
            </a:r>
            <a:r>
              <a:rPr lang="en-US" sz="1800" dirty="0" err="1">
                <a:solidFill>
                  <a:schemeClr val="accent3">
                    <a:lumMod val="25000"/>
                  </a:schemeClr>
                </a:solidFill>
                <a:latin typeface="Abadi" panose="020B0604020104020204" pitchFamily="34" charset="0"/>
              </a:rPr>
              <a:t>svm</a:t>
            </a:r>
            <a:r>
              <a:rPr lang="en-US" sz="1800" dirty="0">
                <a:solidFill>
                  <a:schemeClr val="accent3">
                    <a:lumMod val="25000"/>
                  </a:schemeClr>
                </a:solidFill>
                <a:latin typeface="Abadi" panose="020B0604020104020204" pitchFamily="34" charset="0"/>
              </a:rPr>
              <a:t> has the highest accuracy score of 83%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51F7DB8-079B-0952-067C-6214D1FCB2EA}"/>
              </a:ext>
            </a:extLst>
          </p:cNvPr>
          <p:cNvPicPr>
            <a:picLocks noChangeAspect="1"/>
          </p:cNvPicPr>
          <p:nvPr/>
        </p:nvPicPr>
        <p:blipFill>
          <a:blip r:embed="rId3"/>
          <a:stretch>
            <a:fillRect/>
          </a:stretch>
        </p:blipFill>
        <p:spPr>
          <a:xfrm>
            <a:off x="1040524" y="3213000"/>
            <a:ext cx="10515600" cy="4320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47796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 the confusion matrix of the best performing model with an explanation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2562D17-F97D-E04E-B218-9B5F8E01D153}"/>
              </a:ext>
            </a:extLst>
          </p:cNvPr>
          <p:cNvPicPr>
            <a:picLocks noChangeAspect="1"/>
          </p:cNvPicPr>
          <p:nvPr/>
        </p:nvPicPr>
        <p:blipFill>
          <a:blip r:embed="rId3"/>
          <a:stretch>
            <a:fillRect/>
          </a:stretch>
        </p:blipFill>
        <p:spPr>
          <a:xfrm>
            <a:off x="2245528" y="2040634"/>
            <a:ext cx="6526925" cy="418575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FF26-5CB0-D8F3-FAF4-4986E542CB0A}"/>
              </a:ext>
            </a:extLst>
          </p:cNvPr>
          <p:cNvSpPr>
            <a:spLocks noGrp="1"/>
          </p:cNvSpPr>
          <p:nvPr>
            <p:ph type="title"/>
          </p:nvPr>
        </p:nvSpPr>
        <p:spPr/>
        <p:txBody>
          <a:bodyPr/>
          <a:lstStyle/>
          <a:p>
            <a:r>
              <a:rPr lang="en-US" dirty="0">
                <a:solidFill>
                  <a:srgbClr val="0B49CB"/>
                </a:solidFill>
                <a:latin typeface="Abadi"/>
              </a:rPr>
              <a:t>Confusion Matrix</a:t>
            </a:r>
            <a:br>
              <a:rPr lang="en-US" dirty="0">
                <a:solidFill>
                  <a:srgbClr val="0B49CB"/>
                </a:solidFill>
              </a:rPr>
            </a:br>
            <a:endParaRPr lang="en-US" dirty="0"/>
          </a:p>
        </p:txBody>
      </p:sp>
      <p:sp>
        <p:nvSpPr>
          <p:cNvPr id="3" name="Content Placeholder 2">
            <a:extLst>
              <a:ext uri="{FF2B5EF4-FFF2-40B4-BE49-F238E27FC236}">
                <a16:creationId xmlns:a16="http://schemas.microsoft.com/office/drawing/2014/main" id="{DB2D6FEA-5977-148A-635B-DFAD721863DA}"/>
              </a:ext>
            </a:extLst>
          </p:cNvPr>
          <p:cNvSpPr>
            <a:spLocks noGrp="1"/>
          </p:cNvSpPr>
          <p:nvPr>
            <p:ph idx="1"/>
          </p:nvPr>
        </p:nvSpPr>
        <p:spPr/>
        <p:txBody>
          <a:bodyPr/>
          <a:lstStyle/>
          <a:p>
            <a:r>
              <a:rPr lang="en-US" dirty="0"/>
              <a:t>The above confusion matrix is for SVM. True positive are 12 and true negative are 3.</a:t>
            </a:r>
          </a:p>
          <a:p>
            <a:r>
              <a:rPr lang="en-US" dirty="0"/>
              <a:t>There are 3 false positive and 0 false negative</a:t>
            </a:r>
          </a:p>
          <a:p>
            <a:r>
              <a:rPr lang="en-US" dirty="0"/>
              <a:t>KNN:</a:t>
            </a:r>
          </a:p>
          <a:p>
            <a:r>
              <a:rPr lang="en-US" dirty="0"/>
              <a:t>The next confusion matrix is for KNN.</a:t>
            </a:r>
          </a:p>
          <a:p>
            <a:r>
              <a:rPr lang="en-US" dirty="0"/>
              <a:t>Here True positive is 12 and True negative is 3. False negative is 0 and False positive is 3</a:t>
            </a:r>
          </a:p>
          <a:p>
            <a:endParaRPr lang="en-US" dirty="0"/>
          </a:p>
        </p:txBody>
      </p:sp>
    </p:spTree>
    <p:extLst>
      <p:ext uri="{BB962C8B-B14F-4D97-AF65-F5344CB8AC3E}">
        <p14:creationId xmlns:p14="http://schemas.microsoft.com/office/powerpoint/2010/main" val="379707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14837-F20C-A110-818E-38BD29BA46D4}"/>
              </a:ext>
            </a:extLst>
          </p:cNvPr>
          <p:cNvSpPr>
            <a:spLocks noGrp="1"/>
          </p:cNvSpPr>
          <p:nvPr>
            <p:ph type="title"/>
          </p:nvPr>
        </p:nvSpPr>
        <p:spPr/>
        <p:txBody>
          <a:bodyPr/>
          <a:lstStyle/>
          <a:p>
            <a:r>
              <a:rPr lang="en-US" dirty="0">
                <a:solidFill>
                  <a:srgbClr val="0B49CB"/>
                </a:solidFill>
                <a:latin typeface="Abadi"/>
              </a:rPr>
              <a:t>Confusion Matrix</a:t>
            </a:r>
            <a:endParaRPr lang="en-US" dirty="0"/>
          </a:p>
        </p:txBody>
      </p:sp>
      <p:pic>
        <p:nvPicPr>
          <p:cNvPr id="4" name="Content Placeholder 3">
            <a:extLst>
              <a:ext uri="{FF2B5EF4-FFF2-40B4-BE49-F238E27FC236}">
                <a16:creationId xmlns:a16="http://schemas.microsoft.com/office/drawing/2014/main" id="{58C0DC99-7D2A-AF1A-9172-0E7EF779D111}"/>
              </a:ext>
            </a:extLst>
          </p:cNvPr>
          <p:cNvPicPr>
            <a:picLocks noGrp="1" noChangeAspect="1"/>
          </p:cNvPicPr>
          <p:nvPr>
            <p:ph idx="1"/>
          </p:nvPr>
        </p:nvPicPr>
        <p:blipFill>
          <a:blip r:embed="rId2"/>
          <a:stretch>
            <a:fillRect/>
          </a:stretch>
        </p:blipFill>
        <p:spPr>
          <a:xfrm>
            <a:off x="2175641" y="1825624"/>
            <a:ext cx="7273159" cy="4764361"/>
          </a:xfrm>
          <a:prstGeom prst="rect">
            <a:avLst/>
          </a:prstGeom>
        </p:spPr>
      </p:pic>
    </p:spTree>
    <p:extLst>
      <p:ext uri="{BB962C8B-B14F-4D97-AF65-F5344CB8AC3E}">
        <p14:creationId xmlns:p14="http://schemas.microsoft.com/office/powerpoint/2010/main" val="3596614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5103" y="1282263"/>
            <a:ext cx="11887200" cy="545486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 successful or failure landing of Falcon9 first stage is predicted. Reusing the first stage can save million of dollars. </a:t>
            </a:r>
          </a:p>
          <a:p>
            <a:pPr>
              <a:lnSpc>
                <a:spcPct val="100000"/>
              </a:lnSpc>
              <a:spcBef>
                <a:spcPts val="1400"/>
              </a:spcBef>
            </a:pPr>
            <a:r>
              <a:rPr lang="en-US" sz="2200" dirty="0">
                <a:solidFill>
                  <a:schemeClr val="accent3">
                    <a:lumMod val="25000"/>
                  </a:schemeClr>
                </a:solidFill>
                <a:latin typeface="Abadi" panose="020B0604020104020204" pitchFamily="34" charset="0"/>
              </a:rPr>
              <a:t>Determining whether the first stage will be landing successfully or not, it can be used to predict the successful landing for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Demonstrated the collection of data through web scraping and JSON. In JSON, the data gathered is normalized to convert to table. Using data wrangling, Exploratory data analysis with SQL and visualization the dataset further analyzed, and the relationship is represented as charts. </a:t>
            </a:r>
          </a:p>
          <a:p>
            <a:pPr>
              <a:lnSpc>
                <a:spcPct val="100000"/>
              </a:lnSpc>
              <a:spcBef>
                <a:spcPts val="1400"/>
              </a:spcBef>
            </a:pPr>
            <a:r>
              <a:rPr lang="en-US" sz="2200" dirty="0">
                <a:solidFill>
                  <a:schemeClr val="accent3">
                    <a:lumMod val="25000"/>
                  </a:schemeClr>
                </a:solidFill>
                <a:latin typeface="Abadi" panose="020B0604020104020204" pitchFamily="34" charset="0"/>
              </a:rPr>
              <a:t>Using folium, the map of launching site is plot and analyzed various aspect such as how close they are from coastline and railway. Using dash, the interactive map is drawn.</a:t>
            </a:r>
          </a:p>
          <a:p>
            <a:pPr>
              <a:lnSpc>
                <a:spcPct val="100000"/>
              </a:lnSpc>
              <a:spcBef>
                <a:spcPts val="1400"/>
              </a:spcBef>
            </a:pPr>
            <a:r>
              <a:rPr lang="en-US" sz="2200" dirty="0">
                <a:solidFill>
                  <a:schemeClr val="accent3">
                    <a:lumMod val="25000"/>
                  </a:schemeClr>
                </a:solidFill>
                <a:latin typeface="Abadi" panose="020B0604020104020204" pitchFamily="34" charset="0"/>
              </a:rPr>
              <a:t>After which machine learning algorithms such as SVM, KNN, regression, and decision tree is used to predict the success or failure of rocket launch. The confusion matrix are plotted and the accuracy of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are high comparing to other models which will be suitable for predicting ml success rate based on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are collected requesting data from API in JSON format and converting to table. Also, it can be collected through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a:solidFill>
                  <a:schemeClr val="accent3">
                    <a:lumMod val="25000"/>
                  </a:schemeClr>
                </a:solidFill>
                <a:latin typeface="Abadi"/>
              </a:rPr>
              <a:t>Filter the data, dealing with missing values, adding classes and one hot encoding the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and tune the model using </a:t>
            </a:r>
            <a:r>
              <a:rPr lang="en-US" sz="7600" dirty="0" err="1">
                <a:solidFill>
                  <a:schemeClr val="bg2">
                    <a:lumMod val="50000"/>
                  </a:schemeClr>
                </a:solidFill>
                <a:latin typeface="Abadi"/>
              </a:rPr>
              <a:t>sklearn</a:t>
            </a:r>
            <a:r>
              <a:rPr lang="en-US" sz="7600" dirty="0">
                <a:solidFill>
                  <a:schemeClr val="bg2">
                    <a:lumMod val="50000"/>
                  </a:schemeClr>
                </a:solidFill>
                <a:latin typeface="Abadi"/>
              </a:rPr>
              <a:t> python library and confusion matrix is used as a evaluation metrics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310346"/>
            <a:ext cx="5461000" cy="5770301"/>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26124" y="1310345"/>
            <a:ext cx="5334877" cy="554765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data are collected from URL in JSON format. Then JSON is normalized to table.</a:t>
            </a:r>
          </a:p>
          <a:p>
            <a:pPr>
              <a:lnSpc>
                <a:spcPct val="100000"/>
              </a:lnSpc>
              <a:spcBef>
                <a:spcPts val="1400"/>
              </a:spcBef>
            </a:pPr>
            <a:r>
              <a:rPr lang="en-US" sz="2200" dirty="0">
                <a:solidFill>
                  <a:schemeClr val="accent3">
                    <a:lumMod val="25000"/>
                  </a:schemeClr>
                </a:solidFill>
                <a:latin typeface="Abadi"/>
              </a:rPr>
              <a:t>Rocket, payloads, launchpad, and cores are the field which contribute to the outcome of the rocket launch result. So, these filed are extracted and converted to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Only the Falcon9 rocket are extracted for prediction. These data are pre-processed</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https://github.com/karthigat/SpaceY-s-new-rocket-launch-prediction/blob/main/Collecting%20Data.ipynb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6D794CFB-CE62-7E36-2ECD-D9870B398D22}"/>
              </a:ext>
            </a:extLst>
          </p:cNvPr>
          <p:cNvSpPr/>
          <p:nvPr/>
        </p:nvSpPr>
        <p:spPr>
          <a:xfrm>
            <a:off x="7262649" y="2876000"/>
            <a:ext cx="2743198" cy="1072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response are in JSON and are to be normalized to table</a:t>
            </a:r>
          </a:p>
        </p:txBody>
      </p:sp>
      <p:sp>
        <p:nvSpPr>
          <p:cNvPr id="7" name="Rectangle 6">
            <a:extLst>
              <a:ext uri="{FF2B5EF4-FFF2-40B4-BE49-F238E27FC236}">
                <a16:creationId xmlns:a16="http://schemas.microsoft.com/office/drawing/2014/main" id="{924EAFD2-C8EC-1672-6C33-6E52917E74EC}"/>
              </a:ext>
            </a:extLst>
          </p:cNvPr>
          <p:cNvSpPr/>
          <p:nvPr/>
        </p:nvSpPr>
        <p:spPr>
          <a:xfrm>
            <a:off x="7262649" y="1310346"/>
            <a:ext cx="2743199" cy="1072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Request data from URL using requests library and store it in a variable response</a:t>
            </a:r>
          </a:p>
        </p:txBody>
      </p:sp>
      <p:sp>
        <p:nvSpPr>
          <p:cNvPr id="8" name="Rectangle 7">
            <a:extLst>
              <a:ext uri="{FF2B5EF4-FFF2-40B4-BE49-F238E27FC236}">
                <a16:creationId xmlns:a16="http://schemas.microsoft.com/office/drawing/2014/main" id="{7DBABAA5-C92E-0DCC-3B3D-4B0BD0978850}"/>
              </a:ext>
            </a:extLst>
          </p:cNvPr>
          <p:cNvSpPr/>
          <p:nvPr/>
        </p:nvSpPr>
        <p:spPr>
          <a:xfrm>
            <a:off x="7262649" y="4330972"/>
            <a:ext cx="2743198" cy="1072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Extract only the field that are required and filter out Falcon9 data</a:t>
            </a:r>
          </a:p>
        </p:txBody>
      </p:sp>
      <p:sp>
        <p:nvSpPr>
          <p:cNvPr id="9" name="Rectangle 8">
            <a:extLst>
              <a:ext uri="{FF2B5EF4-FFF2-40B4-BE49-F238E27FC236}">
                <a16:creationId xmlns:a16="http://schemas.microsoft.com/office/drawing/2014/main" id="{A6F6D395-5931-58D4-41C1-2DDF8E085F33}"/>
              </a:ext>
            </a:extLst>
          </p:cNvPr>
          <p:cNvSpPr/>
          <p:nvPr/>
        </p:nvSpPr>
        <p:spPr>
          <a:xfrm>
            <a:off x="7269163" y="5785944"/>
            <a:ext cx="2743198" cy="1072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the label based on outcome of the rocket launch</a:t>
            </a:r>
          </a:p>
        </p:txBody>
      </p:sp>
      <p:cxnSp>
        <p:nvCxnSpPr>
          <p:cNvPr id="11" name="Straight Arrow Connector 10">
            <a:extLst>
              <a:ext uri="{FF2B5EF4-FFF2-40B4-BE49-F238E27FC236}">
                <a16:creationId xmlns:a16="http://schemas.microsoft.com/office/drawing/2014/main" id="{79FE064E-0771-1097-5F95-A3FA9865106F}"/>
              </a:ext>
            </a:extLst>
          </p:cNvPr>
          <p:cNvCxnSpPr>
            <a:stCxn id="7" idx="2"/>
            <a:endCxn id="2" idx="0"/>
          </p:cNvCxnSpPr>
          <p:nvPr/>
        </p:nvCxnSpPr>
        <p:spPr>
          <a:xfrm flipH="1">
            <a:off x="8634248" y="2382402"/>
            <a:ext cx="1" cy="4935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40F3E9E-BC6C-C59E-267C-AA856057E03A}"/>
              </a:ext>
            </a:extLst>
          </p:cNvPr>
          <p:cNvCxnSpPr>
            <a:stCxn id="2" idx="2"/>
            <a:endCxn id="8" idx="0"/>
          </p:cNvCxnSpPr>
          <p:nvPr/>
        </p:nvCxnSpPr>
        <p:spPr>
          <a:xfrm>
            <a:off x="8634248" y="3948056"/>
            <a:ext cx="0" cy="38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624DBC-FB82-21FB-2A5A-59570FDEBC43}"/>
              </a:ext>
            </a:extLst>
          </p:cNvPr>
          <p:cNvCxnSpPr>
            <a:stCxn id="8" idx="2"/>
            <a:endCxn id="9" idx="0"/>
          </p:cNvCxnSpPr>
          <p:nvPr/>
        </p:nvCxnSpPr>
        <p:spPr>
          <a:xfrm>
            <a:off x="8634248" y="5403028"/>
            <a:ext cx="6514" cy="382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499"/>
            <a:ext cx="4853022" cy="533412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web scraping, the data can be scarped from web page directly.</a:t>
            </a:r>
          </a:p>
          <a:p>
            <a:pPr>
              <a:lnSpc>
                <a:spcPct val="100000"/>
              </a:lnSpc>
              <a:spcBef>
                <a:spcPts val="1400"/>
              </a:spcBef>
            </a:pPr>
            <a:r>
              <a:rPr lang="en-US" sz="2200" dirty="0">
                <a:solidFill>
                  <a:schemeClr val="accent3">
                    <a:lumMod val="25000"/>
                  </a:schemeClr>
                </a:solidFill>
                <a:latin typeface="Abadi"/>
              </a:rPr>
              <a:t>The data from Falcon9 Launch page is scarped using beautiful soup.</a:t>
            </a:r>
          </a:p>
          <a:p>
            <a:pPr>
              <a:lnSpc>
                <a:spcPct val="100000"/>
              </a:lnSpc>
              <a:spcBef>
                <a:spcPts val="1400"/>
              </a:spcBef>
            </a:pPr>
            <a:r>
              <a:rPr lang="en-US" sz="2200" dirty="0">
                <a:solidFill>
                  <a:schemeClr val="accent3">
                    <a:lumMod val="25000"/>
                  </a:schemeClr>
                </a:solidFill>
                <a:latin typeface="Abadi"/>
              </a:rPr>
              <a:t>Then the table in scraped data are extracted and added to created dictionary.</a:t>
            </a:r>
          </a:p>
          <a:p>
            <a:pPr>
              <a:lnSpc>
                <a:spcPct val="100000"/>
              </a:lnSpc>
              <a:spcBef>
                <a:spcPts val="1400"/>
              </a:spcBef>
            </a:pPr>
            <a:r>
              <a:rPr lang="en-US" sz="2200" dirty="0">
                <a:solidFill>
                  <a:schemeClr val="accent3">
                    <a:lumMod val="25000"/>
                  </a:schemeClr>
                </a:solidFill>
                <a:latin typeface="Abadi"/>
              </a:rPr>
              <a:t>The dictionary is then converted to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https://github.com/karthigat/SpaceY-s-new-rocket-launch-prediction/blob/main/Webscraping.ipynb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7070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240100"/>
            <a:ext cx="5461000" cy="548652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4BAD4F74-C426-3D42-0A67-5CBDF85F35F6}"/>
              </a:ext>
            </a:extLst>
          </p:cNvPr>
          <p:cNvSpPr/>
          <p:nvPr/>
        </p:nvSpPr>
        <p:spPr>
          <a:xfrm>
            <a:off x="7325710" y="1365063"/>
            <a:ext cx="3100552" cy="8365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Get URL using requests library</a:t>
            </a:r>
          </a:p>
        </p:txBody>
      </p:sp>
      <p:sp>
        <p:nvSpPr>
          <p:cNvPr id="7" name="Rectangle 6">
            <a:extLst>
              <a:ext uri="{FF2B5EF4-FFF2-40B4-BE49-F238E27FC236}">
                <a16:creationId xmlns:a16="http://schemas.microsoft.com/office/drawing/2014/main" id="{58B8CE84-1353-5594-F475-42329962321A}"/>
              </a:ext>
            </a:extLst>
          </p:cNvPr>
          <p:cNvSpPr/>
          <p:nvPr/>
        </p:nvSpPr>
        <p:spPr>
          <a:xfrm>
            <a:off x="7325710" y="2662003"/>
            <a:ext cx="3100551" cy="766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 beautiful soup and extract text</a:t>
            </a:r>
          </a:p>
        </p:txBody>
      </p:sp>
      <p:sp>
        <p:nvSpPr>
          <p:cNvPr id="8" name="Rectangle 7">
            <a:extLst>
              <a:ext uri="{FF2B5EF4-FFF2-40B4-BE49-F238E27FC236}">
                <a16:creationId xmlns:a16="http://schemas.microsoft.com/office/drawing/2014/main" id="{B9AC7F06-E0F1-FC03-123C-20B359F6068A}"/>
              </a:ext>
            </a:extLst>
          </p:cNvPr>
          <p:cNvSpPr/>
          <p:nvPr/>
        </p:nvSpPr>
        <p:spPr>
          <a:xfrm>
            <a:off x="7325710" y="3943871"/>
            <a:ext cx="3100552" cy="8365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Find table and extract data</a:t>
            </a:r>
          </a:p>
        </p:txBody>
      </p:sp>
      <p:sp>
        <p:nvSpPr>
          <p:cNvPr id="9" name="Rectangle 8">
            <a:extLst>
              <a:ext uri="{FF2B5EF4-FFF2-40B4-BE49-F238E27FC236}">
                <a16:creationId xmlns:a16="http://schemas.microsoft.com/office/drawing/2014/main" id="{C0E77495-2CDD-0D26-829D-76EEBFA24068}"/>
              </a:ext>
            </a:extLst>
          </p:cNvPr>
          <p:cNvSpPr/>
          <p:nvPr/>
        </p:nvSpPr>
        <p:spPr>
          <a:xfrm>
            <a:off x="7325709" y="5379187"/>
            <a:ext cx="3100551" cy="6199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Get URL using requests library</a:t>
            </a:r>
          </a:p>
        </p:txBody>
      </p:sp>
      <p:cxnSp>
        <p:nvCxnSpPr>
          <p:cNvPr id="12" name="Straight Arrow Connector 11">
            <a:extLst>
              <a:ext uri="{FF2B5EF4-FFF2-40B4-BE49-F238E27FC236}">
                <a16:creationId xmlns:a16="http://schemas.microsoft.com/office/drawing/2014/main" id="{07F65163-EBB1-C64C-74AF-EF51A7EAEE37}"/>
              </a:ext>
            </a:extLst>
          </p:cNvPr>
          <p:cNvCxnSpPr>
            <a:stCxn id="7" idx="2"/>
            <a:endCxn id="8" idx="0"/>
          </p:cNvCxnSpPr>
          <p:nvPr/>
        </p:nvCxnSpPr>
        <p:spPr>
          <a:xfrm>
            <a:off x="8875986" y="3429000"/>
            <a:ext cx="0" cy="514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F029678-3F52-5E39-937F-C2D142ED9877}"/>
              </a:ext>
            </a:extLst>
          </p:cNvPr>
          <p:cNvCxnSpPr>
            <a:stCxn id="5" idx="2"/>
            <a:endCxn id="7" idx="0"/>
          </p:cNvCxnSpPr>
          <p:nvPr/>
        </p:nvCxnSpPr>
        <p:spPr>
          <a:xfrm>
            <a:off x="8875986" y="2201658"/>
            <a:ext cx="0" cy="4603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D88B258-3153-EE9E-1801-26D47DC91CFE}"/>
              </a:ext>
            </a:extLst>
          </p:cNvPr>
          <p:cNvCxnSpPr>
            <a:stCxn id="8" idx="2"/>
            <a:endCxn id="9" idx="0"/>
          </p:cNvCxnSpPr>
          <p:nvPr/>
        </p:nvCxnSpPr>
        <p:spPr>
          <a:xfrm flipH="1">
            <a:off x="8875985" y="4780466"/>
            <a:ext cx="1" cy="598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9316</TotalTime>
  <Words>3132</Words>
  <Application>Microsoft Office PowerPoint</Application>
  <PresentationFormat>Widescreen</PresentationFormat>
  <Paragraphs>401</Paragraphs>
  <Slides>54</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Abadi</vt:lpstr>
      <vt:lpstr>-apple-system</vt:lpstr>
      <vt:lpstr>Arial</vt:lpstr>
      <vt:lpstr>Calibri</vt:lpstr>
      <vt:lpstr>Calibri Light</vt:lpstr>
      <vt:lpstr>Helvetica Neue</vt:lpstr>
      <vt:lpstr>IBM Plex Mono SemiBold</vt:lpstr>
      <vt:lpstr>IBM Plex Mono Text</vt:lpstr>
      <vt:lpstr>inherit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Boosters Carried Maximum Payload</vt:lpstr>
      <vt:lpstr>PowerPoint Presentation</vt:lpstr>
      <vt:lpstr>2015 Launch Records </vt:lpstr>
      <vt:lpstr>PowerPoint Presentation</vt:lpstr>
      <vt:lpstr>PowerPoint Presentation</vt:lpstr>
      <vt:lpstr>PowerPoint Presentation</vt:lpstr>
      <vt:lpstr>Location of launch site</vt:lpstr>
      <vt:lpstr>PowerPoint Presentation</vt:lpstr>
      <vt:lpstr>Folium marker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Confusion Matrix </vt:lpstr>
      <vt:lpstr>Confusion Matrix</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Karthiga Thangavelu</cp:lastModifiedBy>
  <cp:revision>248</cp:revision>
  <dcterms:created xsi:type="dcterms:W3CDTF">2021-04-29T18:58:34Z</dcterms:created>
  <dcterms:modified xsi:type="dcterms:W3CDTF">2023-05-24T05:03:57Z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